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6" r:id="rId2"/>
    <p:sldId id="272" r:id="rId3"/>
    <p:sldId id="311" r:id="rId4"/>
    <p:sldId id="308" r:id="rId5"/>
    <p:sldId id="314" r:id="rId6"/>
    <p:sldId id="294" r:id="rId7"/>
    <p:sldId id="282" r:id="rId8"/>
    <p:sldId id="315" r:id="rId9"/>
    <p:sldId id="316" r:id="rId10"/>
    <p:sldId id="317" r:id="rId11"/>
    <p:sldId id="318" r:id="rId12"/>
    <p:sldId id="319" r:id="rId13"/>
    <p:sldId id="326" r:id="rId14"/>
    <p:sldId id="320" r:id="rId15"/>
    <p:sldId id="322" r:id="rId16"/>
    <p:sldId id="321" r:id="rId17"/>
    <p:sldId id="323" r:id="rId18"/>
    <p:sldId id="324" r:id="rId19"/>
    <p:sldId id="325" r:id="rId20"/>
    <p:sldId id="310" r:id="rId21"/>
    <p:sldId id="284" r:id="rId22"/>
    <p:sldId id="269" r:id="rId23"/>
    <p:sldId id="313" r:id="rId24"/>
    <p:sldId id="270" r:id="rId25"/>
    <p:sldId id="271" r:id="rId26"/>
    <p:sldId id="283" r:id="rId27"/>
    <p:sldId id="286" r:id="rId28"/>
    <p:sldId id="287" r:id="rId29"/>
    <p:sldId id="288" r:id="rId30"/>
    <p:sldId id="289" r:id="rId31"/>
    <p:sldId id="307" r:id="rId32"/>
    <p:sldId id="290" r:id="rId33"/>
    <p:sldId id="285" r:id="rId34"/>
    <p:sldId id="292" r:id="rId35"/>
    <p:sldId id="293" r:id="rId36"/>
    <p:sldId id="303" r:id="rId37"/>
    <p:sldId id="291" r:id="rId38"/>
    <p:sldId id="309" r:id="rId39"/>
    <p:sldId id="312" r:id="rId40"/>
    <p:sldId id="304" r:id="rId41"/>
    <p:sldId id="295" r:id="rId42"/>
    <p:sldId id="296" r:id="rId43"/>
    <p:sldId id="305" r:id="rId44"/>
    <p:sldId id="306" r:id="rId45"/>
    <p:sldId id="297" r:id="rId46"/>
    <p:sldId id="298" r:id="rId47"/>
    <p:sldId id="299" r:id="rId48"/>
    <p:sldId id="300" r:id="rId49"/>
    <p:sldId id="301" r:id="rId50"/>
    <p:sldId id="302" r:id="rId51"/>
    <p:sldId id="280"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0CC7721-0075-43D3-9843-B56595DC7B36}">
          <p14:sldIdLst>
            <p14:sldId id="256"/>
            <p14:sldId id="272"/>
            <p14:sldId id="311"/>
            <p14:sldId id="308"/>
            <p14:sldId id="314"/>
            <p14:sldId id="294"/>
            <p14:sldId id="282"/>
            <p14:sldId id="315"/>
            <p14:sldId id="316"/>
            <p14:sldId id="317"/>
            <p14:sldId id="318"/>
            <p14:sldId id="319"/>
            <p14:sldId id="326"/>
            <p14:sldId id="320"/>
            <p14:sldId id="322"/>
            <p14:sldId id="321"/>
            <p14:sldId id="323"/>
            <p14:sldId id="324"/>
            <p14:sldId id="325"/>
            <p14:sldId id="310"/>
            <p14:sldId id="284"/>
            <p14:sldId id="269"/>
            <p14:sldId id="313"/>
            <p14:sldId id="270"/>
            <p14:sldId id="271"/>
            <p14:sldId id="283"/>
          </p14:sldIdLst>
        </p14:section>
        <p14:section name="Untitled Section" id="{6FA744E4-4FC5-4BD9-B73E-19B54885A698}">
          <p14:sldIdLst>
            <p14:sldId id="286"/>
            <p14:sldId id="287"/>
            <p14:sldId id="288"/>
            <p14:sldId id="289"/>
            <p14:sldId id="307"/>
            <p14:sldId id="290"/>
          </p14:sldIdLst>
        </p14:section>
        <p14:section name="Untitled Section" id="{6B42F609-29D8-4290-AFE0-D15EECCD4CB5}">
          <p14:sldIdLst>
            <p14:sldId id="285"/>
            <p14:sldId id="292"/>
            <p14:sldId id="293"/>
            <p14:sldId id="303"/>
            <p14:sldId id="291"/>
            <p14:sldId id="309"/>
            <p14:sldId id="312"/>
          </p14:sldIdLst>
        </p14:section>
        <p14:section name="Untitled Section" id="{AF81E7C3-1107-4F33-91CE-CD3815C2BBBE}">
          <p14:sldIdLst>
            <p14:sldId id="304"/>
            <p14:sldId id="295"/>
            <p14:sldId id="296"/>
            <p14:sldId id="305"/>
            <p14:sldId id="306"/>
            <p14:sldId id="297"/>
            <p14:sldId id="298"/>
            <p14:sldId id="299"/>
            <p14:sldId id="300"/>
            <p14:sldId id="301"/>
            <p14:sldId id="302"/>
            <p14:sldId id="280"/>
          </p14:sldIdLst>
        </p14:section>
      </p14:sectionLst>
    </p:ex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4660" autoAdjust="0"/>
  </p:normalViewPr>
  <p:slideViewPr>
    <p:cSldViewPr snapToGrid="0">
      <p:cViewPr>
        <p:scale>
          <a:sx n="77" d="100"/>
          <a:sy n="77" d="100"/>
        </p:scale>
        <p:origin x="-318" y="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3240"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A72D23-EB64-486E-8C70-FD630029B323}" type="datetimeFigureOut">
              <a:rPr lang="en-US" smtClean="0"/>
              <a:t>5/24/2023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414B1F-87D2-4F25-B043-F382A8DC15D5}" type="slidenum">
              <a:rPr lang="en-US" smtClean="0"/>
              <a:t>‹#›</a:t>
            </a:fld>
            <a:endParaRPr lang="en-US"/>
          </a:p>
        </p:txBody>
      </p:sp>
    </p:spTree>
    <p:extLst>
      <p:ext uri="{BB962C8B-B14F-4D97-AF65-F5344CB8AC3E}">
        <p14:creationId xmlns:p14="http://schemas.microsoft.com/office/powerpoint/2010/main" val="1294501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1</a:t>
            </a:fld>
            <a:endParaRPr lang="en-US"/>
          </a:p>
        </p:txBody>
      </p:sp>
    </p:spTree>
    <p:extLst>
      <p:ext uri="{BB962C8B-B14F-4D97-AF65-F5344CB8AC3E}">
        <p14:creationId xmlns:p14="http://schemas.microsoft.com/office/powerpoint/2010/main" val="2073246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10</a:t>
            </a:fld>
            <a:endParaRPr lang="en-US"/>
          </a:p>
        </p:txBody>
      </p:sp>
    </p:spTree>
    <p:extLst>
      <p:ext uri="{BB962C8B-B14F-4D97-AF65-F5344CB8AC3E}">
        <p14:creationId xmlns:p14="http://schemas.microsoft.com/office/powerpoint/2010/main" val="3645357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11</a:t>
            </a:fld>
            <a:endParaRPr lang="en-US"/>
          </a:p>
        </p:txBody>
      </p:sp>
    </p:spTree>
    <p:extLst>
      <p:ext uri="{BB962C8B-B14F-4D97-AF65-F5344CB8AC3E}">
        <p14:creationId xmlns:p14="http://schemas.microsoft.com/office/powerpoint/2010/main" val="1237993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12</a:t>
            </a:fld>
            <a:endParaRPr lang="en-US"/>
          </a:p>
        </p:txBody>
      </p:sp>
    </p:spTree>
    <p:extLst>
      <p:ext uri="{BB962C8B-B14F-4D97-AF65-F5344CB8AC3E}">
        <p14:creationId xmlns:p14="http://schemas.microsoft.com/office/powerpoint/2010/main" val="2831777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13</a:t>
            </a:fld>
            <a:endParaRPr lang="en-US"/>
          </a:p>
        </p:txBody>
      </p:sp>
    </p:spTree>
    <p:extLst>
      <p:ext uri="{BB962C8B-B14F-4D97-AF65-F5344CB8AC3E}">
        <p14:creationId xmlns:p14="http://schemas.microsoft.com/office/powerpoint/2010/main" val="3567045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14</a:t>
            </a:fld>
            <a:endParaRPr lang="en-US"/>
          </a:p>
        </p:txBody>
      </p:sp>
    </p:spTree>
    <p:extLst>
      <p:ext uri="{BB962C8B-B14F-4D97-AF65-F5344CB8AC3E}">
        <p14:creationId xmlns:p14="http://schemas.microsoft.com/office/powerpoint/2010/main" val="175393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15</a:t>
            </a:fld>
            <a:endParaRPr lang="en-US"/>
          </a:p>
        </p:txBody>
      </p:sp>
    </p:spTree>
    <p:extLst>
      <p:ext uri="{BB962C8B-B14F-4D97-AF65-F5344CB8AC3E}">
        <p14:creationId xmlns:p14="http://schemas.microsoft.com/office/powerpoint/2010/main" val="26646665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16</a:t>
            </a:fld>
            <a:endParaRPr lang="en-US"/>
          </a:p>
        </p:txBody>
      </p:sp>
    </p:spTree>
    <p:extLst>
      <p:ext uri="{BB962C8B-B14F-4D97-AF65-F5344CB8AC3E}">
        <p14:creationId xmlns:p14="http://schemas.microsoft.com/office/powerpoint/2010/main" val="20132146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17</a:t>
            </a:fld>
            <a:endParaRPr lang="en-US"/>
          </a:p>
        </p:txBody>
      </p:sp>
    </p:spTree>
    <p:extLst>
      <p:ext uri="{BB962C8B-B14F-4D97-AF65-F5344CB8AC3E}">
        <p14:creationId xmlns:p14="http://schemas.microsoft.com/office/powerpoint/2010/main" val="4184399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18</a:t>
            </a:fld>
            <a:endParaRPr lang="en-US"/>
          </a:p>
        </p:txBody>
      </p:sp>
    </p:spTree>
    <p:extLst>
      <p:ext uri="{BB962C8B-B14F-4D97-AF65-F5344CB8AC3E}">
        <p14:creationId xmlns:p14="http://schemas.microsoft.com/office/powerpoint/2010/main" val="1972258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19</a:t>
            </a:fld>
            <a:endParaRPr lang="en-US"/>
          </a:p>
        </p:txBody>
      </p:sp>
    </p:spTree>
    <p:extLst>
      <p:ext uri="{BB962C8B-B14F-4D97-AF65-F5344CB8AC3E}">
        <p14:creationId xmlns:p14="http://schemas.microsoft.com/office/powerpoint/2010/main" val="3954362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2</a:t>
            </a:fld>
            <a:endParaRPr lang="en-US"/>
          </a:p>
        </p:txBody>
      </p:sp>
    </p:spTree>
    <p:extLst>
      <p:ext uri="{BB962C8B-B14F-4D97-AF65-F5344CB8AC3E}">
        <p14:creationId xmlns:p14="http://schemas.microsoft.com/office/powerpoint/2010/main" val="34321504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20</a:t>
            </a:fld>
            <a:endParaRPr lang="en-US"/>
          </a:p>
        </p:txBody>
      </p:sp>
    </p:spTree>
    <p:extLst>
      <p:ext uri="{BB962C8B-B14F-4D97-AF65-F5344CB8AC3E}">
        <p14:creationId xmlns:p14="http://schemas.microsoft.com/office/powerpoint/2010/main" val="12289338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21</a:t>
            </a:fld>
            <a:endParaRPr lang="en-US"/>
          </a:p>
        </p:txBody>
      </p:sp>
    </p:spTree>
    <p:extLst>
      <p:ext uri="{BB962C8B-B14F-4D97-AF65-F5344CB8AC3E}">
        <p14:creationId xmlns:p14="http://schemas.microsoft.com/office/powerpoint/2010/main" val="27665278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22</a:t>
            </a:fld>
            <a:endParaRPr lang="en-US"/>
          </a:p>
        </p:txBody>
      </p:sp>
    </p:spTree>
    <p:extLst>
      <p:ext uri="{BB962C8B-B14F-4D97-AF65-F5344CB8AC3E}">
        <p14:creationId xmlns:p14="http://schemas.microsoft.com/office/powerpoint/2010/main" val="26401711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23</a:t>
            </a:fld>
            <a:endParaRPr lang="en-US"/>
          </a:p>
        </p:txBody>
      </p:sp>
    </p:spTree>
    <p:extLst>
      <p:ext uri="{BB962C8B-B14F-4D97-AF65-F5344CB8AC3E}">
        <p14:creationId xmlns:p14="http://schemas.microsoft.com/office/powerpoint/2010/main" val="15250550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24</a:t>
            </a:fld>
            <a:endParaRPr lang="en-US"/>
          </a:p>
        </p:txBody>
      </p:sp>
    </p:spTree>
    <p:extLst>
      <p:ext uri="{BB962C8B-B14F-4D97-AF65-F5344CB8AC3E}">
        <p14:creationId xmlns:p14="http://schemas.microsoft.com/office/powerpoint/2010/main" val="41114595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25</a:t>
            </a:fld>
            <a:endParaRPr lang="en-US"/>
          </a:p>
        </p:txBody>
      </p:sp>
    </p:spTree>
    <p:extLst>
      <p:ext uri="{BB962C8B-B14F-4D97-AF65-F5344CB8AC3E}">
        <p14:creationId xmlns:p14="http://schemas.microsoft.com/office/powerpoint/2010/main" val="42688298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26</a:t>
            </a:fld>
            <a:endParaRPr lang="en-US"/>
          </a:p>
        </p:txBody>
      </p:sp>
    </p:spTree>
    <p:extLst>
      <p:ext uri="{BB962C8B-B14F-4D97-AF65-F5344CB8AC3E}">
        <p14:creationId xmlns:p14="http://schemas.microsoft.com/office/powerpoint/2010/main" val="896893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27</a:t>
            </a:fld>
            <a:endParaRPr lang="en-US"/>
          </a:p>
        </p:txBody>
      </p:sp>
    </p:spTree>
    <p:extLst>
      <p:ext uri="{BB962C8B-B14F-4D97-AF65-F5344CB8AC3E}">
        <p14:creationId xmlns:p14="http://schemas.microsoft.com/office/powerpoint/2010/main" val="40654444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28</a:t>
            </a:fld>
            <a:endParaRPr lang="en-US"/>
          </a:p>
        </p:txBody>
      </p:sp>
    </p:spTree>
    <p:extLst>
      <p:ext uri="{BB962C8B-B14F-4D97-AF65-F5344CB8AC3E}">
        <p14:creationId xmlns:p14="http://schemas.microsoft.com/office/powerpoint/2010/main" val="38394683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29</a:t>
            </a:fld>
            <a:endParaRPr lang="en-US"/>
          </a:p>
        </p:txBody>
      </p:sp>
    </p:spTree>
    <p:extLst>
      <p:ext uri="{BB962C8B-B14F-4D97-AF65-F5344CB8AC3E}">
        <p14:creationId xmlns:p14="http://schemas.microsoft.com/office/powerpoint/2010/main" val="3883979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3</a:t>
            </a:fld>
            <a:endParaRPr lang="en-US"/>
          </a:p>
        </p:txBody>
      </p:sp>
    </p:spTree>
    <p:extLst>
      <p:ext uri="{BB962C8B-B14F-4D97-AF65-F5344CB8AC3E}">
        <p14:creationId xmlns:p14="http://schemas.microsoft.com/office/powerpoint/2010/main" val="12494470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30</a:t>
            </a:fld>
            <a:endParaRPr lang="en-US"/>
          </a:p>
        </p:txBody>
      </p:sp>
    </p:spTree>
    <p:extLst>
      <p:ext uri="{BB962C8B-B14F-4D97-AF65-F5344CB8AC3E}">
        <p14:creationId xmlns:p14="http://schemas.microsoft.com/office/powerpoint/2010/main" val="1971639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4B1F-87D2-4F25-B043-F382A8DC15D5}" type="slidenum">
              <a:rPr lang="en-US" smtClean="0"/>
              <a:t>31</a:t>
            </a:fld>
            <a:endParaRPr lang="en-US"/>
          </a:p>
        </p:txBody>
      </p:sp>
    </p:spTree>
    <p:extLst>
      <p:ext uri="{BB962C8B-B14F-4D97-AF65-F5344CB8AC3E}">
        <p14:creationId xmlns:p14="http://schemas.microsoft.com/office/powerpoint/2010/main" val="13488284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32</a:t>
            </a:fld>
            <a:endParaRPr lang="en-US"/>
          </a:p>
        </p:txBody>
      </p:sp>
    </p:spTree>
    <p:extLst>
      <p:ext uri="{BB962C8B-B14F-4D97-AF65-F5344CB8AC3E}">
        <p14:creationId xmlns:p14="http://schemas.microsoft.com/office/powerpoint/2010/main" val="36628151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33</a:t>
            </a:fld>
            <a:endParaRPr lang="en-US"/>
          </a:p>
        </p:txBody>
      </p:sp>
    </p:spTree>
    <p:extLst>
      <p:ext uri="{BB962C8B-B14F-4D97-AF65-F5344CB8AC3E}">
        <p14:creationId xmlns:p14="http://schemas.microsoft.com/office/powerpoint/2010/main" val="3581893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34</a:t>
            </a:fld>
            <a:endParaRPr lang="en-US"/>
          </a:p>
        </p:txBody>
      </p:sp>
    </p:spTree>
    <p:extLst>
      <p:ext uri="{BB962C8B-B14F-4D97-AF65-F5344CB8AC3E}">
        <p14:creationId xmlns:p14="http://schemas.microsoft.com/office/powerpoint/2010/main" val="18441067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35</a:t>
            </a:fld>
            <a:endParaRPr lang="en-US"/>
          </a:p>
        </p:txBody>
      </p:sp>
    </p:spTree>
    <p:extLst>
      <p:ext uri="{BB962C8B-B14F-4D97-AF65-F5344CB8AC3E}">
        <p14:creationId xmlns:p14="http://schemas.microsoft.com/office/powerpoint/2010/main" val="30687249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36</a:t>
            </a:fld>
            <a:endParaRPr lang="en-US"/>
          </a:p>
        </p:txBody>
      </p:sp>
    </p:spTree>
    <p:extLst>
      <p:ext uri="{BB962C8B-B14F-4D97-AF65-F5344CB8AC3E}">
        <p14:creationId xmlns:p14="http://schemas.microsoft.com/office/powerpoint/2010/main" val="4945717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37</a:t>
            </a:fld>
            <a:endParaRPr lang="en-US"/>
          </a:p>
        </p:txBody>
      </p:sp>
    </p:spTree>
    <p:extLst>
      <p:ext uri="{BB962C8B-B14F-4D97-AF65-F5344CB8AC3E}">
        <p14:creationId xmlns:p14="http://schemas.microsoft.com/office/powerpoint/2010/main" val="5134885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38</a:t>
            </a:fld>
            <a:endParaRPr lang="en-US"/>
          </a:p>
        </p:txBody>
      </p:sp>
    </p:spTree>
    <p:extLst>
      <p:ext uri="{BB962C8B-B14F-4D97-AF65-F5344CB8AC3E}">
        <p14:creationId xmlns:p14="http://schemas.microsoft.com/office/powerpoint/2010/main" val="34222803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39</a:t>
            </a:fld>
            <a:endParaRPr lang="en-US"/>
          </a:p>
        </p:txBody>
      </p:sp>
    </p:spTree>
    <p:extLst>
      <p:ext uri="{BB962C8B-B14F-4D97-AF65-F5344CB8AC3E}">
        <p14:creationId xmlns:p14="http://schemas.microsoft.com/office/powerpoint/2010/main" val="258819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4</a:t>
            </a:fld>
            <a:endParaRPr lang="en-US"/>
          </a:p>
        </p:txBody>
      </p:sp>
    </p:spTree>
    <p:extLst>
      <p:ext uri="{BB962C8B-B14F-4D97-AF65-F5344CB8AC3E}">
        <p14:creationId xmlns:p14="http://schemas.microsoft.com/office/powerpoint/2010/main" val="18522033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40</a:t>
            </a:fld>
            <a:endParaRPr lang="en-US"/>
          </a:p>
        </p:txBody>
      </p:sp>
    </p:spTree>
    <p:extLst>
      <p:ext uri="{BB962C8B-B14F-4D97-AF65-F5344CB8AC3E}">
        <p14:creationId xmlns:p14="http://schemas.microsoft.com/office/powerpoint/2010/main" val="17411081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41</a:t>
            </a:fld>
            <a:endParaRPr lang="en-US"/>
          </a:p>
        </p:txBody>
      </p:sp>
    </p:spTree>
    <p:extLst>
      <p:ext uri="{BB962C8B-B14F-4D97-AF65-F5344CB8AC3E}">
        <p14:creationId xmlns:p14="http://schemas.microsoft.com/office/powerpoint/2010/main" val="218638019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42</a:t>
            </a:fld>
            <a:endParaRPr lang="en-US"/>
          </a:p>
        </p:txBody>
      </p:sp>
    </p:spTree>
    <p:extLst>
      <p:ext uri="{BB962C8B-B14F-4D97-AF65-F5344CB8AC3E}">
        <p14:creationId xmlns:p14="http://schemas.microsoft.com/office/powerpoint/2010/main" val="11509357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43</a:t>
            </a:fld>
            <a:endParaRPr lang="en-US"/>
          </a:p>
        </p:txBody>
      </p:sp>
    </p:spTree>
    <p:extLst>
      <p:ext uri="{BB962C8B-B14F-4D97-AF65-F5344CB8AC3E}">
        <p14:creationId xmlns:p14="http://schemas.microsoft.com/office/powerpoint/2010/main" val="258839391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44</a:t>
            </a:fld>
            <a:endParaRPr lang="en-US"/>
          </a:p>
        </p:txBody>
      </p:sp>
    </p:spTree>
    <p:extLst>
      <p:ext uri="{BB962C8B-B14F-4D97-AF65-F5344CB8AC3E}">
        <p14:creationId xmlns:p14="http://schemas.microsoft.com/office/powerpoint/2010/main" val="34417441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45</a:t>
            </a:fld>
            <a:endParaRPr lang="en-US"/>
          </a:p>
        </p:txBody>
      </p:sp>
    </p:spTree>
    <p:extLst>
      <p:ext uri="{BB962C8B-B14F-4D97-AF65-F5344CB8AC3E}">
        <p14:creationId xmlns:p14="http://schemas.microsoft.com/office/powerpoint/2010/main" val="103784974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46</a:t>
            </a:fld>
            <a:endParaRPr lang="en-US"/>
          </a:p>
        </p:txBody>
      </p:sp>
    </p:spTree>
    <p:extLst>
      <p:ext uri="{BB962C8B-B14F-4D97-AF65-F5344CB8AC3E}">
        <p14:creationId xmlns:p14="http://schemas.microsoft.com/office/powerpoint/2010/main" val="42530158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47</a:t>
            </a:fld>
            <a:endParaRPr lang="en-US"/>
          </a:p>
        </p:txBody>
      </p:sp>
    </p:spTree>
    <p:extLst>
      <p:ext uri="{BB962C8B-B14F-4D97-AF65-F5344CB8AC3E}">
        <p14:creationId xmlns:p14="http://schemas.microsoft.com/office/powerpoint/2010/main" val="101437884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48</a:t>
            </a:fld>
            <a:endParaRPr lang="en-US"/>
          </a:p>
        </p:txBody>
      </p:sp>
    </p:spTree>
    <p:extLst>
      <p:ext uri="{BB962C8B-B14F-4D97-AF65-F5344CB8AC3E}">
        <p14:creationId xmlns:p14="http://schemas.microsoft.com/office/powerpoint/2010/main" val="186890523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414B1F-87D2-4F25-B043-F382A8DC15D5}" type="slidenum">
              <a:rPr lang="en-US" smtClean="0"/>
              <a:t>49</a:t>
            </a:fld>
            <a:endParaRPr lang="en-US"/>
          </a:p>
        </p:txBody>
      </p:sp>
    </p:spTree>
    <p:extLst>
      <p:ext uri="{BB962C8B-B14F-4D97-AF65-F5344CB8AC3E}">
        <p14:creationId xmlns:p14="http://schemas.microsoft.com/office/powerpoint/2010/main" val="2790215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5</a:t>
            </a:fld>
            <a:endParaRPr lang="en-US"/>
          </a:p>
        </p:txBody>
      </p:sp>
    </p:spTree>
    <p:extLst>
      <p:ext uri="{BB962C8B-B14F-4D97-AF65-F5344CB8AC3E}">
        <p14:creationId xmlns:p14="http://schemas.microsoft.com/office/powerpoint/2010/main" val="326415354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50</a:t>
            </a:fld>
            <a:endParaRPr lang="en-US"/>
          </a:p>
        </p:txBody>
      </p:sp>
    </p:spTree>
    <p:extLst>
      <p:ext uri="{BB962C8B-B14F-4D97-AF65-F5344CB8AC3E}">
        <p14:creationId xmlns:p14="http://schemas.microsoft.com/office/powerpoint/2010/main" val="9354984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51</a:t>
            </a:fld>
            <a:endParaRPr lang="en-US"/>
          </a:p>
        </p:txBody>
      </p:sp>
    </p:spTree>
    <p:extLst>
      <p:ext uri="{BB962C8B-B14F-4D97-AF65-F5344CB8AC3E}">
        <p14:creationId xmlns:p14="http://schemas.microsoft.com/office/powerpoint/2010/main" val="3388160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6</a:t>
            </a:fld>
            <a:endParaRPr lang="en-US"/>
          </a:p>
        </p:txBody>
      </p:sp>
    </p:spTree>
    <p:extLst>
      <p:ext uri="{BB962C8B-B14F-4D97-AF65-F5344CB8AC3E}">
        <p14:creationId xmlns:p14="http://schemas.microsoft.com/office/powerpoint/2010/main" val="802370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7</a:t>
            </a:fld>
            <a:endParaRPr lang="en-US"/>
          </a:p>
        </p:txBody>
      </p:sp>
    </p:spTree>
    <p:extLst>
      <p:ext uri="{BB962C8B-B14F-4D97-AF65-F5344CB8AC3E}">
        <p14:creationId xmlns:p14="http://schemas.microsoft.com/office/powerpoint/2010/main" val="3907554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8</a:t>
            </a:fld>
            <a:endParaRPr lang="en-US"/>
          </a:p>
        </p:txBody>
      </p:sp>
    </p:spTree>
    <p:extLst>
      <p:ext uri="{BB962C8B-B14F-4D97-AF65-F5344CB8AC3E}">
        <p14:creationId xmlns:p14="http://schemas.microsoft.com/office/powerpoint/2010/main" val="3394288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9</a:t>
            </a:fld>
            <a:endParaRPr lang="en-US"/>
          </a:p>
        </p:txBody>
      </p:sp>
    </p:spTree>
    <p:extLst>
      <p:ext uri="{BB962C8B-B14F-4D97-AF65-F5344CB8AC3E}">
        <p14:creationId xmlns:p14="http://schemas.microsoft.com/office/powerpoint/2010/main" val="956691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10th May, 2021</a:t>
            </a:r>
            <a:endParaRPr lang="en-US"/>
          </a:p>
        </p:txBody>
      </p:sp>
      <p:sp>
        <p:nvSpPr>
          <p:cNvPr id="5" name="Footer Placeholder 4"/>
          <p:cNvSpPr>
            <a:spLocks noGrp="1"/>
          </p:cNvSpPr>
          <p:nvPr>
            <p:ph type="ftr" sz="quarter" idx="11"/>
          </p:nvPr>
        </p:nvSpPr>
        <p:spPr/>
        <p:txBody>
          <a:bodyPr/>
          <a:lstStyle/>
          <a:p>
            <a:r>
              <a:rPr lang="en-US" smtClean="0"/>
              <a:t>(C) CGCA &amp; Associates LLP</a:t>
            </a:r>
            <a:endParaRPr lang="en-US" dirty="0"/>
          </a:p>
        </p:txBody>
      </p:sp>
      <p:sp>
        <p:nvSpPr>
          <p:cNvPr id="6" name="Slide Number Placeholder 5"/>
          <p:cNvSpPr>
            <a:spLocks noGrp="1"/>
          </p:cNvSpPr>
          <p:nvPr>
            <p:ph type="sldNum" sz="quarter" idx="12"/>
          </p:nvPr>
        </p:nvSpPr>
        <p:spPr/>
        <p:txBody>
          <a:bodyPr/>
          <a:lstStyle/>
          <a:p>
            <a:fld id="{DDE6C544-D191-447F-BB85-3DD2BD02548C}" type="slidenum">
              <a:rPr lang="en-US" smtClean="0"/>
              <a:t>‹#›</a:t>
            </a:fld>
            <a:endParaRPr lang="en-US"/>
          </a:p>
        </p:txBody>
      </p:sp>
    </p:spTree>
    <p:extLst>
      <p:ext uri="{BB962C8B-B14F-4D97-AF65-F5344CB8AC3E}">
        <p14:creationId xmlns:p14="http://schemas.microsoft.com/office/powerpoint/2010/main" val="3569833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10th May, 2021</a:t>
            </a:r>
            <a:endParaRPr lang="en-US"/>
          </a:p>
        </p:txBody>
      </p:sp>
      <p:sp>
        <p:nvSpPr>
          <p:cNvPr id="5" name="Footer Placeholder 4"/>
          <p:cNvSpPr>
            <a:spLocks noGrp="1"/>
          </p:cNvSpPr>
          <p:nvPr>
            <p:ph type="ftr" sz="quarter" idx="11"/>
          </p:nvPr>
        </p:nvSpPr>
        <p:spPr/>
        <p:txBody>
          <a:bodyPr/>
          <a:lstStyle/>
          <a:p>
            <a:r>
              <a:rPr lang="en-US" smtClean="0"/>
              <a:t>(C) CGCA &amp; Associates LLP</a:t>
            </a:r>
            <a:endParaRPr lang="en-US" dirty="0"/>
          </a:p>
        </p:txBody>
      </p:sp>
      <p:sp>
        <p:nvSpPr>
          <p:cNvPr id="6" name="Slide Number Placeholder 5"/>
          <p:cNvSpPr>
            <a:spLocks noGrp="1"/>
          </p:cNvSpPr>
          <p:nvPr>
            <p:ph type="sldNum" sz="quarter" idx="12"/>
          </p:nvPr>
        </p:nvSpPr>
        <p:spPr/>
        <p:txBody>
          <a:bodyPr/>
          <a:lstStyle/>
          <a:p>
            <a:fld id="{DDE6C544-D191-447F-BB85-3DD2BD02548C}" type="slidenum">
              <a:rPr lang="en-US" smtClean="0"/>
              <a:t>‹#›</a:t>
            </a:fld>
            <a:endParaRPr lang="en-US"/>
          </a:p>
        </p:txBody>
      </p:sp>
    </p:spTree>
    <p:extLst>
      <p:ext uri="{BB962C8B-B14F-4D97-AF65-F5344CB8AC3E}">
        <p14:creationId xmlns:p14="http://schemas.microsoft.com/office/powerpoint/2010/main" val="2160551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10th May, 2021</a:t>
            </a:r>
            <a:endParaRPr lang="en-US"/>
          </a:p>
        </p:txBody>
      </p:sp>
      <p:sp>
        <p:nvSpPr>
          <p:cNvPr id="5" name="Footer Placeholder 4"/>
          <p:cNvSpPr>
            <a:spLocks noGrp="1"/>
          </p:cNvSpPr>
          <p:nvPr>
            <p:ph type="ftr" sz="quarter" idx="11"/>
          </p:nvPr>
        </p:nvSpPr>
        <p:spPr/>
        <p:txBody>
          <a:bodyPr/>
          <a:lstStyle/>
          <a:p>
            <a:r>
              <a:rPr lang="en-US" smtClean="0"/>
              <a:t>(C) CGCA &amp; Associates LLP</a:t>
            </a:r>
            <a:endParaRPr lang="en-US" dirty="0"/>
          </a:p>
        </p:txBody>
      </p:sp>
      <p:sp>
        <p:nvSpPr>
          <p:cNvPr id="6" name="Slide Number Placeholder 5"/>
          <p:cNvSpPr>
            <a:spLocks noGrp="1"/>
          </p:cNvSpPr>
          <p:nvPr>
            <p:ph type="sldNum" sz="quarter" idx="12"/>
          </p:nvPr>
        </p:nvSpPr>
        <p:spPr/>
        <p:txBody>
          <a:bodyPr/>
          <a:lstStyle/>
          <a:p>
            <a:fld id="{DDE6C544-D191-447F-BB85-3DD2BD02548C}" type="slidenum">
              <a:rPr lang="en-US" smtClean="0"/>
              <a:t>‹#›</a:t>
            </a:fld>
            <a:endParaRPr lang="en-US"/>
          </a:p>
        </p:txBody>
      </p:sp>
    </p:spTree>
    <p:extLst>
      <p:ext uri="{BB962C8B-B14F-4D97-AF65-F5344CB8AC3E}">
        <p14:creationId xmlns:p14="http://schemas.microsoft.com/office/powerpoint/2010/main" val="3646203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10th May, 2021</a:t>
            </a:r>
            <a:endParaRPr lang="en-US"/>
          </a:p>
        </p:txBody>
      </p:sp>
      <p:sp>
        <p:nvSpPr>
          <p:cNvPr id="5" name="Footer Placeholder 4"/>
          <p:cNvSpPr>
            <a:spLocks noGrp="1"/>
          </p:cNvSpPr>
          <p:nvPr>
            <p:ph type="ftr" sz="quarter" idx="11"/>
          </p:nvPr>
        </p:nvSpPr>
        <p:spPr/>
        <p:txBody>
          <a:bodyPr/>
          <a:lstStyle/>
          <a:p>
            <a:r>
              <a:rPr lang="en-US" smtClean="0"/>
              <a:t>(C) CGCA &amp; Associates LLP</a:t>
            </a:r>
            <a:endParaRPr lang="en-US" dirty="0"/>
          </a:p>
        </p:txBody>
      </p:sp>
      <p:sp>
        <p:nvSpPr>
          <p:cNvPr id="6" name="Slide Number Placeholder 5"/>
          <p:cNvSpPr>
            <a:spLocks noGrp="1"/>
          </p:cNvSpPr>
          <p:nvPr>
            <p:ph type="sldNum" sz="quarter" idx="12"/>
          </p:nvPr>
        </p:nvSpPr>
        <p:spPr/>
        <p:txBody>
          <a:bodyPr/>
          <a:lstStyle/>
          <a:p>
            <a:fld id="{DDE6C544-D191-447F-BB85-3DD2BD02548C}" type="slidenum">
              <a:rPr lang="en-US" smtClean="0"/>
              <a:t>‹#›</a:t>
            </a:fld>
            <a:endParaRPr lang="en-US"/>
          </a:p>
        </p:txBody>
      </p:sp>
    </p:spTree>
    <p:extLst>
      <p:ext uri="{BB962C8B-B14F-4D97-AF65-F5344CB8AC3E}">
        <p14:creationId xmlns:p14="http://schemas.microsoft.com/office/powerpoint/2010/main" val="2081587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10th May, 2021</a:t>
            </a:r>
            <a:endParaRPr lang="en-US"/>
          </a:p>
        </p:txBody>
      </p:sp>
      <p:sp>
        <p:nvSpPr>
          <p:cNvPr id="5" name="Footer Placeholder 4"/>
          <p:cNvSpPr>
            <a:spLocks noGrp="1"/>
          </p:cNvSpPr>
          <p:nvPr>
            <p:ph type="ftr" sz="quarter" idx="11"/>
          </p:nvPr>
        </p:nvSpPr>
        <p:spPr/>
        <p:txBody>
          <a:bodyPr/>
          <a:lstStyle/>
          <a:p>
            <a:r>
              <a:rPr lang="en-US" smtClean="0"/>
              <a:t>(C) CGCA &amp; Associates LLP</a:t>
            </a:r>
            <a:endParaRPr lang="en-US" dirty="0"/>
          </a:p>
        </p:txBody>
      </p:sp>
      <p:sp>
        <p:nvSpPr>
          <p:cNvPr id="6" name="Slide Number Placeholder 5"/>
          <p:cNvSpPr>
            <a:spLocks noGrp="1"/>
          </p:cNvSpPr>
          <p:nvPr>
            <p:ph type="sldNum" sz="quarter" idx="12"/>
          </p:nvPr>
        </p:nvSpPr>
        <p:spPr/>
        <p:txBody>
          <a:bodyPr/>
          <a:lstStyle/>
          <a:p>
            <a:fld id="{DDE6C544-D191-447F-BB85-3DD2BD02548C}" type="slidenum">
              <a:rPr lang="en-US" smtClean="0"/>
              <a:t>‹#›</a:t>
            </a:fld>
            <a:endParaRPr lang="en-US"/>
          </a:p>
        </p:txBody>
      </p:sp>
    </p:spTree>
    <p:extLst>
      <p:ext uri="{BB962C8B-B14F-4D97-AF65-F5344CB8AC3E}">
        <p14:creationId xmlns:p14="http://schemas.microsoft.com/office/powerpoint/2010/main" val="3017759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10th May, 2021</a:t>
            </a:r>
            <a:endParaRPr lang="en-US"/>
          </a:p>
        </p:txBody>
      </p:sp>
      <p:sp>
        <p:nvSpPr>
          <p:cNvPr id="6" name="Footer Placeholder 5"/>
          <p:cNvSpPr>
            <a:spLocks noGrp="1"/>
          </p:cNvSpPr>
          <p:nvPr>
            <p:ph type="ftr" sz="quarter" idx="11"/>
          </p:nvPr>
        </p:nvSpPr>
        <p:spPr/>
        <p:txBody>
          <a:bodyPr/>
          <a:lstStyle/>
          <a:p>
            <a:r>
              <a:rPr lang="en-US" smtClean="0"/>
              <a:t>(C) CGCA &amp; Associates LLP</a:t>
            </a:r>
            <a:endParaRPr lang="en-US" dirty="0"/>
          </a:p>
        </p:txBody>
      </p:sp>
      <p:sp>
        <p:nvSpPr>
          <p:cNvPr id="7" name="Slide Number Placeholder 6"/>
          <p:cNvSpPr>
            <a:spLocks noGrp="1"/>
          </p:cNvSpPr>
          <p:nvPr>
            <p:ph type="sldNum" sz="quarter" idx="12"/>
          </p:nvPr>
        </p:nvSpPr>
        <p:spPr/>
        <p:txBody>
          <a:bodyPr/>
          <a:lstStyle/>
          <a:p>
            <a:fld id="{DDE6C544-D191-447F-BB85-3DD2BD02548C}" type="slidenum">
              <a:rPr lang="en-US" smtClean="0"/>
              <a:t>‹#›</a:t>
            </a:fld>
            <a:endParaRPr lang="en-US"/>
          </a:p>
        </p:txBody>
      </p:sp>
    </p:spTree>
    <p:extLst>
      <p:ext uri="{BB962C8B-B14F-4D97-AF65-F5344CB8AC3E}">
        <p14:creationId xmlns:p14="http://schemas.microsoft.com/office/powerpoint/2010/main" val="2321531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10th May, 2021</a:t>
            </a:r>
            <a:endParaRPr lang="en-US"/>
          </a:p>
        </p:txBody>
      </p:sp>
      <p:sp>
        <p:nvSpPr>
          <p:cNvPr id="8" name="Footer Placeholder 7"/>
          <p:cNvSpPr>
            <a:spLocks noGrp="1"/>
          </p:cNvSpPr>
          <p:nvPr>
            <p:ph type="ftr" sz="quarter" idx="11"/>
          </p:nvPr>
        </p:nvSpPr>
        <p:spPr/>
        <p:txBody>
          <a:bodyPr/>
          <a:lstStyle/>
          <a:p>
            <a:r>
              <a:rPr lang="en-US" smtClean="0"/>
              <a:t>(C) CGCA &amp; Associates LLP</a:t>
            </a:r>
            <a:endParaRPr lang="en-US" dirty="0"/>
          </a:p>
        </p:txBody>
      </p:sp>
      <p:sp>
        <p:nvSpPr>
          <p:cNvPr id="9" name="Slide Number Placeholder 8"/>
          <p:cNvSpPr>
            <a:spLocks noGrp="1"/>
          </p:cNvSpPr>
          <p:nvPr>
            <p:ph type="sldNum" sz="quarter" idx="12"/>
          </p:nvPr>
        </p:nvSpPr>
        <p:spPr/>
        <p:txBody>
          <a:bodyPr/>
          <a:lstStyle/>
          <a:p>
            <a:fld id="{DDE6C544-D191-447F-BB85-3DD2BD02548C}" type="slidenum">
              <a:rPr lang="en-US" smtClean="0"/>
              <a:t>‹#›</a:t>
            </a:fld>
            <a:endParaRPr lang="en-US"/>
          </a:p>
        </p:txBody>
      </p:sp>
    </p:spTree>
    <p:extLst>
      <p:ext uri="{BB962C8B-B14F-4D97-AF65-F5344CB8AC3E}">
        <p14:creationId xmlns:p14="http://schemas.microsoft.com/office/powerpoint/2010/main" val="1844402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10th May, 2021</a:t>
            </a:r>
            <a:endParaRPr lang="en-US"/>
          </a:p>
        </p:txBody>
      </p:sp>
      <p:sp>
        <p:nvSpPr>
          <p:cNvPr id="4" name="Footer Placeholder 3"/>
          <p:cNvSpPr>
            <a:spLocks noGrp="1"/>
          </p:cNvSpPr>
          <p:nvPr>
            <p:ph type="ftr" sz="quarter" idx="11"/>
          </p:nvPr>
        </p:nvSpPr>
        <p:spPr/>
        <p:txBody>
          <a:bodyPr/>
          <a:lstStyle/>
          <a:p>
            <a:r>
              <a:rPr lang="en-US" smtClean="0"/>
              <a:t>(C) CGCA &amp; Associates LLP</a:t>
            </a:r>
            <a:endParaRPr lang="en-US" dirty="0"/>
          </a:p>
        </p:txBody>
      </p:sp>
      <p:sp>
        <p:nvSpPr>
          <p:cNvPr id="5" name="Slide Number Placeholder 4"/>
          <p:cNvSpPr>
            <a:spLocks noGrp="1"/>
          </p:cNvSpPr>
          <p:nvPr>
            <p:ph type="sldNum" sz="quarter" idx="12"/>
          </p:nvPr>
        </p:nvSpPr>
        <p:spPr/>
        <p:txBody>
          <a:bodyPr/>
          <a:lstStyle/>
          <a:p>
            <a:fld id="{DDE6C544-D191-447F-BB85-3DD2BD02548C}" type="slidenum">
              <a:rPr lang="en-US" smtClean="0"/>
              <a:t>‹#›</a:t>
            </a:fld>
            <a:endParaRPr lang="en-US"/>
          </a:p>
        </p:txBody>
      </p:sp>
    </p:spTree>
    <p:extLst>
      <p:ext uri="{BB962C8B-B14F-4D97-AF65-F5344CB8AC3E}">
        <p14:creationId xmlns:p14="http://schemas.microsoft.com/office/powerpoint/2010/main" val="3606647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10th May, 2021</a:t>
            </a:r>
            <a:endParaRPr lang="en-US"/>
          </a:p>
        </p:txBody>
      </p:sp>
      <p:sp>
        <p:nvSpPr>
          <p:cNvPr id="3" name="Footer Placeholder 2"/>
          <p:cNvSpPr>
            <a:spLocks noGrp="1"/>
          </p:cNvSpPr>
          <p:nvPr>
            <p:ph type="ftr" sz="quarter" idx="11"/>
          </p:nvPr>
        </p:nvSpPr>
        <p:spPr/>
        <p:txBody>
          <a:bodyPr/>
          <a:lstStyle/>
          <a:p>
            <a:r>
              <a:rPr lang="en-US" smtClean="0"/>
              <a:t>(C) CGCA &amp; Associates LLP</a:t>
            </a:r>
            <a:endParaRPr lang="en-US" dirty="0"/>
          </a:p>
        </p:txBody>
      </p:sp>
      <p:sp>
        <p:nvSpPr>
          <p:cNvPr id="4" name="Slide Number Placeholder 3"/>
          <p:cNvSpPr>
            <a:spLocks noGrp="1"/>
          </p:cNvSpPr>
          <p:nvPr>
            <p:ph type="sldNum" sz="quarter" idx="12"/>
          </p:nvPr>
        </p:nvSpPr>
        <p:spPr/>
        <p:txBody>
          <a:bodyPr/>
          <a:lstStyle/>
          <a:p>
            <a:fld id="{DDE6C544-D191-447F-BB85-3DD2BD02548C}" type="slidenum">
              <a:rPr lang="en-US" smtClean="0"/>
              <a:t>‹#›</a:t>
            </a:fld>
            <a:endParaRPr lang="en-US"/>
          </a:p>
        </p:txBody>
      </p:sp>
    </p:spTree>
    <p:extLst>
      <p:ext uri="{BB962C8B-B14F-4D97-AF65-F5344CB8AC3E}">
        <p14:creationId xmlns:p14="http://schemas.microsoft.com/office/powerpoint/2010/main" val="3433039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10th May, 2021</a:t>
            </a:r>
            <a:endParaRPr lang="en-US"/>
          </a:p>
        </p:txBody>
      </p:sp>
      <p:sp>
        <p:nvSpPr>
          <p:cNvPr id="6" name="Footer Placeholder 5"/>
          <p:cNvSpPr>
            <a:spLocks noGrp="1"/>
          </p:cNvSpPr>
          <p:nvPr>
            <p:ph type="ftr" sz="quarter" idx="11"/>
          </p:nvPr>
        </p:nvSpPr>
        <p:spPr/>
        <p:txBody>
          <a:bodyPr/>
          <a:lstStyle/>
          <a:p>
            <a:r>
              <a:rPr lang="en-US" smtClean="0"/>
              <a:t>(C) CGCA &amp; Associates LLP</a:t>
            </a:r>
            <a:endParaRPr lang="en-US" dirty="0"/>
          </a:p>
        </p:txBody>
      </p:sp>
      <p:sp>
        <p:nvSpPr>
          <p:cNvPr id="7" name="Slide Number Placeholder 6"/>
          <p:cNvSpPr>
            <a:spLocks noGrp="1"/>
          </p:cNvSpPr>
          <p:nvPr>
            <p:ph type="sldNum" sz="quarter" idx="12"/>
          </p:nvPr>
        </p:nvSpPr>
        <p:spPr/>
        <p:txBody>
          <a:bodyPr/>
          <a:lstStyle/>
          <a:p>
            <a:fld id="{DDE6C544-D191-447F-BB85-3DD2BD02548C}" type="slidenum">
              <a:rPr lang="en-US" smtClean="0"/>
              <a:t>‹#›</a:t>
            </a:fld>
            <a:endParaRPr lang="en-US"/>
          </a:p>
        </p:txBody>
      </p:sp>
    </p:spTree>
    <p:extLst>
      <p:ext uri="{BB962C8B-B14F-4D97-AF65-F5344CB8AC3E}">
        <p14:creationId xmlns:p14="http://schemas.microsoft.com/office/powerpoint/2010/main" val="236617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10th May, 2021</a:t>
            </a:r>
            <a:endParaRPr lang="en-US"/>
          </a:p>
        </p:txBody>
      </p:sp>
      <p:sp>
        <p:nvSpPr>
          <p:cNvPr id="6" name="Footer Placeholder 5"/>
          <p:cNvSpPr>
            <a:spLocks noGrp="1"/>
          </p:cNvSpPr>
          <p:nvPr>
            <p:ph type="ftr" sz="quarter" idx="11"/>
          </p:nvPr>
        </p:nvSpPr>
        <p:spPr/>
        <p:txBody>
          <a:bodyPr/>
          <a:lstStyle/>
          <a:p>
            <a:r>
              <a:rPr lang="en-US" smtClean="0"/>
              <a:t>(C) CGCA &amp; Associates LLP</a:t>
            </a:r>
            <a:endParaRPr lang="en-US" dirty="0"/>
          </a:p>
        </p:txBody>
      </p:sp>
      <p:sp>
        <p:nvSpPr>
          <p:cNvPr id="7" name="Slide Number Placeholder 6"/>
          <p:cNvSpPr>
            <a:spLocks noGrp="1"/>
          </p:cNvSpPr>
          <p:nvPr>
            <p:ph type="sldNum" sz="quarter" idx="12"/>
          </p:nvPr>
        </p:nvSpPr>
        <p:spPr/>
        <p:txBody>
          <a:bodyPr/>
          <a:lstStyle/>
          <a:p>
            <a:fld id="{DDE6C544-D191-447F-BB85-3DD2BD02548C}" type="slidenum">
              <a:rPr lang="en-US" smtClean="0"/>
              <a:t>‹#›</a:t>
            </a:fld>
            <a:endParaRPr lang="en-US"/>
          </a:p>
        </p:txBody>
      </p:sp>
    </p:spTree>
    <p:extLst>
      <p:ext uri="{BB962C8B-B14F-4D97-AF65-F5344CB8AC3E}">
        <p14:creationId xmlns:p14="http://schemas.microsoft.com/office/powerpoint/2010/main" val="3936061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10th May, 2021</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 CGCA &amp; Associates LLP</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6C544-D191-447F-BB85-3DD2BD02548C}" type="slidenum">
              <a:rPr lang="en-US" smtClean="0"/>
              <a:t>‹#›</a:t>
            </a:fld>
            <a:endParaRPr lang="en-US"/>
          </a:p>
        </p:txBody>
      </p:sp>
    </p:spTree>
    <p:extLst>
      <p:ext uri="{BB962C8B-B14F-4D97-AF65-F5344CB8AC3E}">
        <p14:creationId xmlns:p14="http://schemas.microsoft.com/office/powerpoint/2010/main" val="4063769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latin typeface="Georgia" panose="02040502050405020303" pitchFamily="18" charset="0"/>
              </a:rPr>
              <a:t>09 November, 2022</a:t>
            </a:r>
          </a:p>
        </p:txBody>
      </p:sp>
      <p:sp>
        <p:nvSpPr>
          <p:cNvPr id="5" name="Footer Placeholder 4"/>
          <p:cNvSpPr>
            <a:spLocks noGrp="1"/>
          </p:cNvSpPr>
          <p:nvPr>
            <p:ph type="ftr" sz="quarter" idx="11"/>
          </p:nvPr>
        </p:nvSpPr>
        <p:spPr>
          <a:xfrm>
            <a:off x="4047931" y="6356350"/>
            <a:ext cx="4114800" cy="365125"/>
          </a:xfrm>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a:xfrm>
            <a:off x="8600768" y="6356350"/>
            <a:ext cx="2743200" cy="365125"/>
          </a:xfrm>
        </p:spPr>
        <p:txBody>
          <a:bodyPr/>
          <a:lstStyle/>
          <a:p>
            <a:pPr algn="ctr"/>
            <a:fld id="{DDE6C544-D191-447F-BB85-3DD2BD02548C}" type="slidenum">
              <a:rPr lang="en-US" smtClean="0">
                <a:latin typeface="Georgia" panose="02040502050405020303" pitchFamily="18" charset="0"/>
              </a:rPr>
              <a:pPr algn="ctr"/>
              <a:t>1</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24097" y="1620725"/>
            <a:ext cx="6107891" cy="2862322"/>
          </a:xfrm>
          <a:prstGeom prst="rect">
            <a:avLst/>
          </a:prstGeom>
          <a:noFill/>
        </p:spPr>
        <p:txBody>
          <a:bodyPr wrap="square" rtlCol="0">
            <a:spAutoFit/>
          </a:bodyPr>
          <a:lstStyle/>
          <a:p>
            <a:pPr algn="ctr"/>
            <a:r>
              <a:rPr lang="en-US" sz="3600" b="1" dirty="0">
                <a:latin typeface="+mj-lt"/>
              </a:rPr>
              <a:t>AMENDMENTS TO TDS AND TCS PROVISIONS </a:t>
            </a:r>
          </a:p>
          <a:p>
            <a:pPr algn="r"/>
            <a:endParaRPr lang="en-US" sz="3600" b="1" dirty="0">
              <a:latin typeface="+mj-lt"/>
            </a:endParaRPr>
          </a:p>
          <a:p>
            <a:pPr algn="r"/>
            <a:r>
              <a:rPr lang="en-US" sz="3600" b="1" dirty="0">
                <a:latin typeface="+mj-lt"/>
              </a:rPr>
              <a:t>- CA Hetal Vinit </a:t>
            </a:r>
            <a:r>
              <a:rPr lang="en-US" sz="3600" b="1" dirty="0" err="1">
                <a:latin typeface="+mj-lt"/>
              </a:rPr>
              <a:t>Gada</a:t>
            </a:r>
            <a:endParaRPr lang="en-US" sz="3600" b="1" dirty="0">
              <a:latin typeface="+mj-lt"/>
            </a:endParaRPr>
          </a:p>
          <a:p>
            <a:pPr algn="r"/>
            <a:r>
              <a:rPr lang="en-US" sz="3600" b="1" dirty="0">
                <a:latin typeface="+mj-lt"/>
              </a:rPr>
              <a:t>                      09 November, 2022</a:t>
            </a:r>
          </a:p>
        </p:txBody>
      </p:sp>
      <p:pic>
        <p:nvPicPr>
          <p:cNvPr id="9" name="Picture 8">
            <a:extLst>
              <a:ext uri="{FF2B5EF4-FFF2-40B4-BE49-F238E27FC236}">
                <a16:creationId xmlns:a16="http://schemas.microsoft.com/office/drawing/2014/main" xmlns="" id="{34837D12-0D7C-4C0E-8EFE-CA888BE317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0465" y="1721876"/>
            <a:ext cx="5476568" cy="3079066"/>
          </a:xfrm>
          <a:prstGeom prst="rect">
            <a:avLst/>
          </a:prstGeom>
        </p:spPr>
      </p:pic>
    </p:spTree>
    <p:extLst>
      <p:ext uri="{BB962C8B-B14F-4D97-AF65-F5344CB8AC3E}">
        <p14:creationId xmlns:p14="http://schemas.microsoft.com/office/powerpoint/2010/main" val="3375607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10</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13628" y="665616"/>
            <a:ext cx="11729843" cy="6417141"/>
          </a:xfrm>
          <a:prstGeom prst="rect">
            <a:avLst/>
          </a:prstGeom>
          <a:noFill/>
        </p:spPr>
        <p:txBody>
          <a:bodyPr wrap="square" rtlCol="0">
            <a:spAutoFit/>
          </a:bodyPr>
          <a:lstStyle/>
          <a:p>
            <a:pPr marL="342900" indent="-342900" algn="just">
              <a:buFont typeface="Arial" panose="020B0604020202020204" pitchFamily="34" charset="0"/>
              <a:buChar char="•"/>
            </a:pPr>
            <a:r>
              <a:rPr lang="en-US" sz="1700" b="1" dirty="0">
                <a:latin typeface="+mj-lt"/>
              </a:rPr>
              <a:t>FAQ 4 – Whether sales discount, cash discount and rebates are benefit or perquisite? </a:t>
            </a:r>
          </a:p>
          <a:p>
            <a:pPr marL="342900" indent="-342900" algn="just">
              <a:buFont typeface="Arial" panose="020B0604020202020204" pitchFamily="34" charset="0"/>
              <a:buChar char="•"/>
            </a:pPr>
            <a:endParaRPr lang="en-US" sz="1700" b="1" dirty="0">
              <a:latin typeface="+mj-lt"/>
            </a:endParaRPr>
          </a:p>
          <a:p>
            <a:pPr marL="342900" indent="-342900" algn="just">
              <a:buFont typeface="Arial" panose="020B0604020202020204" pitchFamily="34" charset="0"/>
              <a:buChar char="•"/>
            </a:pPr>
            <a:r>
              <a:rPr lang="en-US" sz="1700" dirty="0">
                <a:latin typeface="+mj-lt"/>
              </a:rPr>
              <a:t>As per FAQ – No tax required to be deducted in case of sales discount, cash discount and rebates as they tantamount to reduction in purchase price of the recipient.</a:t>
            </a:r>
          </a:p>
          <a:p>
            <a:pPr marL="342900" indent="-342900" algn="just">
              <a:buFont typeface="Arial" panose="020B0604020202020204" pitchFamily="34" charset="0"/>
              <a:buChar char="•"/>
            </a:pPr>
            <a:endParaRPr lang="en-US" sz="1700" dirty="0">
              <a:latin typeface="+mj-lt"/>
            </a:endParaRPr>
          </a:p>
          <a:p>
            <a:pPr marL="342900" indent="-342900" algn="just">
              <a:buFont typeface="Arial" panose="020B0604020202020204" pitchFamily="34" charset="0"/>
              <a:buChar char="•"/>
            </a:pPr>
            <a:r>
              <a:rPr lang="en-US" sz="1700" dirty="0">
                <a:latin typeface="+mj-lt"/>
              </a:rPr>
              <a:t>Amount saved is not the same as amount of income received in the pocket. </a:t>
            </a:r>
          </a:p>
          <a:p>
            <a:pPr marL="342900" indent="-342900" algn="just">
              <a:buFont typeface="Arial" panose="020B0604020202020204" pitchFamily="34" charset="0"/>
              <a:buChar char="•"/>
            </a:pPr>
            <a:endParaRPr lang="en-US" sz="1700" dirty="0">
              <a:latin typeface="+mj-lt"/>
            </a:endParaRPr>
          </a:p>
          <a:p>
            <a:pPr marL="342900" indent="-342900" algn="just">
              <a:buFont typeface="Arial" panose="020B0604020202020204" pitchFamily="34" charset="0"/>
              <a:buChar char="•"/>
            </a:pPr>
            <a:r>
              <a:rPr lang="en-US" sz="1700" dirty="0" smtClean="0">
                <a:latin typeface="+mj-lt"/>
              </a:rPr>
              <a:t>Benefit / Perquisite used by owner / director / relative even though not carrying business or profession, the TSD to be deducted in the hands of the recipient entity of such owner / director / relative</a:t>
            </a:r>
          </a:p>
          <a:p>
            <a:pPr marL="342900" indent="-342900" algn="just">
              <a:buFont typeface="Arial" panose="020B0604020202020204" pitchFamily="34" charset="0"/>
              <a:buChar char="•"/>
            </a:pPr>
            <a:endParaRPr lang="en-US" sz="1700" dirty="0" smtClean="0">
              <a:latin typeface="+mj-lt"/>
            </a:endParaRPr>
          </a:p>
          <a:p>
            <a:pPr marL="342900" indent="-342900" algn="just">
              <a:buFont typeface="Arial" panose="020B0604020202020204" pitchFamily="34" charset="0"/>
              <a:buChar char="•"/>
            </a:pPr>
            <a:r>
              <a:rPr lang="en-US" sz="1700" dirty="0" smtClean="0">
                <a:latin typeface="+mj-lt"/>
              </a:rPr>
              <a:t>No </a:t>
            </a:r>
            <a:r>
              <a:rPr lang="en-US" sz="1700" dirty="0">
                <a:latin typeface="+mj-lt"/>
              </a:rPr>
              <a:t>relaxation for Free samples given – taxable as benefit or perquisite</a:t>
            </a:r>
          </a:p>
          <a:p>
            <a:pPr marL="342900" indent="-342900" algn="just">
              <a:buFont typeface="Arial" panose="020B0604020202020204" pitchFamily="34" charset="0"/>
              <a:buChar char="•"/>
            </a:pPr>
            <a:endParaRPr lang="en-US" sz="1700" dirty="0">
              <a:latin typeface="+mj-lt"/>
            </a:endParaRPr>
          </a:p>
          <a:p>
            <a:pPr marL="342900" indent="-342900" algn="just">
              <a:buFont typeface="Arial" panose="020B0604020202020204" pitchFamily="34" charset="0"/>
              <a:buChar char="•"/>
            </a:pPr>
            <a:r>
              <a:rPr lang="en-US" sz="1700" dirty="0">
                <a:latin typeface="+mj-lt"/>
              </a:rPr>
              <a:t>Free samples from manufacturer to Dealer – TDS to be deducted, from Dealer to Customer – TDS to be deducted. </a:t>
            </a:r>
          </a:p>
          <a:p>
            <a:pPr marL="342900" indent="-342900" algn="just">
              <a:buFont typeface="Arial" panose="020B0604020202020204" pitchFamily="34" charset="0"/>
              <a:buChar char="•"/>
            </a:pPr>
            <a:endParaRPr lang="en-US" sz="1700" dirty="0">
              <a:latin typeface="+mj-lt"/>
            </a:endParaRPr>
          </a:p>
          <a:p>
            <a:pPr marL="342900" indent="-342900" algn="just">
              <a:buFont typeface="Arial" panose="020B0604020202020204" pitchFamily="34" charset="0"/>
              <a:buChar char="•"/>
            </a:pPr>
            <a:r>
              <a:rPr lang="en-US" sz="1700" dirty="0">
                <a:latin typeface="+mj-lt"/>
              </a:rPr>
              <a:t>Free samples to doctors as employees of the Hospital – TDS to be deducted in the hands of the hospital. Hospital to in turn deduct TDS of doctors u/s. 192 and claim expenses. If doctors are consultant – same mechanism to be followed. Alternatively TDS can directly be deducted in the name of the doctors as consultant </a:t>
            </a:r>
          </a:p>
          <a:p>
            <a:pPr marL="342900" indent="-342900" algn="just">
              <a:buFont typeface="Arial" panose="020B0604020202020204" pitchFamily="34" charset="0"/>
              <a:buChar char="•"/>
            </a:pPr>
            <a:endParaRPr lang="en-US" sz="1700" dirty="0">
              <a:latin typeface="+mj-lt"/>
            </a:endParaRPr>
          </a:p>
          <a:p>
            <a:pPr marL="342900" indent="-342900" algn="just">
              <a:buFont typeface="Arial" panose="020B0604020202020204" pitchFamily="34" charset="0"/>
              <a:buChar char="•"/>
            </a:pPr>
            <a:r>
              <a:rPr lang="en-US" sz="1700" dirty="0">
                <a:latin typeface="+mj-lt"/>
              </a:rPr>
              <a:t>Every scenarios to be seen on a case to case basis to determine TDS deductibility </a:t>
            </a:r>
            <a:endParaRPr lang="en-US" sz="1700" dirty="0" smtClean="0">
              <a:latin typeface="+mj-lt"/>
            </a:endParaRPr>
          </a:p>
          <a:p>
            <a:pPr marL="342900" indent="-342900" algn="just">
              <a:buFont typeface="Arial" panose="020B0604020202020204" pitchFamily="34" charset="0"/>
              <a:buChar char="•"/>
            </a:pPr>
            <a:endParaRPr lang="en-US" sz="1700" dirty="0">
              <a:latin typeface="+mj-lt"/>
            </a:endParaRPr>
          </a:p>
          <a:p>
            <a:pPr marL="342900" indent="-342900" algn="just">
              <a:buFont typeface="Arial" panose="020B0604020202020204" pitchFamily="34" charset="0"/>
              <a:buChar char="•"/>
            </a:pPr>
            <a:r>
              <a:rPr lang="en-US" sz="1700" dirty="0" smtClean="0">
                <a:latin typeface="+mj-lt"/>
              </a:rPr>
              <a:t>Other taxable illustrations given – incentives in the form of cash or kind, sponsor trip of recipient or relative, </a:t>
            </a:r>
            <a:r>
              <a:rPr lang="en-US" sz="1700" dirty="0" err="1" smtClean="0">
                <a:latin typeface="+mj-lt"/>
              </a:rPr>
              <a:t>fre</a:t>
            </a:r>
            <a:r>
              <a:rPr lang="en-US" sz="1700" dirty="0" smtClean="0">
                <a:latin typeface="+mj-lt"/>
              </a:rPr>
              <a:t> ticket </a:t>
            </a:r>
            <a:r>
              <a:rPr lang="en-US" sz="1700" dirty="0" err="1" smtClean="0">
                <a:latin typeface="+mj-lt"/>
              </a:rPr>
              <a:t>ti</a:t>
            </a:r>
            <a:r>
              <a:rPr lang="en-US" sz="1700" dirty="0" smtClean="0">
                <a:latin typeface="+mj-lt"/>
              </a:rPr>
              <a:t> event</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194R – FAQs </a:t>
            </a:r>
            <a:r>
              <a:rPr lang="en-US" sz="2800" b="1" dirty="0">
                <a:latin typeface="+mj-lt"/>
              </a:rPr>
              <a:t>issued in Circular for removing difficulties</a:t>
            </a:r>
          </a:p>
        </p:txBody>
      </p:sp>
    </p:spTree>
    <p:extLst>
      <p:ext uri="{BB962C8B-B14F-4D97-AF65-F5344CB8AC3E}">
        <p14:creationId xmlns:p14="http://schemas.microsoft.com/office/powerpoint/2010/main" val="2604572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11</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93750" y="751344"/>
            <a:ext cx="11729843" cy="6186309"/>
          </a:xfrm>
          <a:prstGeom prst="rect">
            <a:avLst/>
          </a:prstGeom>
          <a:noFill/>
        </p:spPr>
        <p:txBody>
          <a:bodyPr wrap="square" rtlCol="0">
            <a:spAutoFit/>
          </a:bodyPr>
          <a:lstStyle/>
          <a:p>
            <a:pPr marL="342900" indent="-342900" algn="just">
              <a:buFont typeface="Arial" panose="020B0604020202020204" pitchFamily="34" charset="0"/>
              <a:buChar char="•"/>
            </a:pPr>
            <a:r>
              <a:rPr lang="en-US" b="1" dirty="0">
                <a:latin typeface="+mj-lt"/>
              </a:rPr>
              <a:t>FAQ 5 – Valuation of benefit or perquisite? </a:t>
            </a:r>
          </a:p>
          <a:p>
            <a:pPr marL="342900" indent="-342900" algn="just">
              <a:buFont typeface="Arial" panose="020B0604020202020204" pitchFamily="34" charset="0"/>
              <a:buChar char="•"/>
            </a:pPr>
            <a:endParaRPr lang="en-US" b="1" dirty="0">
              <a:latin typeface="+mj-lt"/>
            </a:endParaRPr>
          </a:p>
          <a:p>
            <a:pPr marL="342900" indent="-342900" algn="just">
              <a:buFont typeface="Arial" panose="020B0604020202020204" pitchFamily="34" charset="0"/>
              <a:buChar char="•"/>
            </a:pPr>
            <a:r>
              <a:rPr lang="en-US" b="1" dirty="0">
                <a:latin typeface="+mj-lt"/>
              </a:rPr>
              <a:t>As per FAQ –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In case of benefit / perquisite purchased by the service provider – Purchase cost</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In case of benefit / perquisite manufactured – Price charged to customer</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GST not to be included in the value of benefit / perquisite</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b="1" dirty="0">
                <a:latin typeface="+mj-lt"/>
              </a:rPr>
              <a:t>FAQ 6 – Benefit or perquisite for products given to social media influencer ? </a:t>
            </a:r>
          </a:p>
          <a:p>
            <a:pPr marL="342900" indent="-342900" algn="just">
              <a:buFont typeface="Arial" panose="020B0604020202020204" pitchFamily="34" charset="0"/>
              <a:buChar char="•"/>
            </a:pPr>
            <a:endParaRPr lang="en-US" b="1" dirty="0">
              <a:latin typeface="+mj-lt"/>
            </a:endParaRPr>
          </a:p>
          <a:p>
            <a:pPr marL="342900" indent="-342900" algn="just">
              <a:buFont typeface="Arial" panose="020B0604020202020204" pitchFamily="34" charset="0"/>
              <a:buChar char="•"/>
            </a:pPr>
            <a:r>
              <a:rPr lang="en-US" dirty="0">
                <a:latin typeface="+mj-lt"/>
              </a:rPr>
              <a:t>As per FAQ –  If product is to be returned by the social media influence, then no TDS liability. If product is retained then in the nature of benefit or perquisite</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 Issues </a:t>
            </a:r>
          </a:p>
          <a:p>
            <a:pPr marL="342900" indent="-342900" algn="just">
              <a:buFont typeface="Arial" panose="020B0604020202020204" pitchFamily="34" charset="0"/>
              <a:buChar char="•"/>
            </a:pPr>
            <a:r>
              <a:rPr lang="en-US" dirty="0">
                <a:latin typeface="+mj-lt"/>
              </a:rPr>
              <a:t>– Purchase of product by social media influencer at nominal price – whether benefit / perquisite</a:t>
            </a:r>
          </a:p>
          <a:p>
            <a:pPr marL="342900" indent="-342900" algn="just">
              <a:buFont typeface="Arial" panose="020B0604020202020204" pitchFamily="34" charset="0"/>
              <a:buChar char="•"/>
            </a:pPr>
            <a:r>
              <a:rPr lang="en-US" dirty="0">
                <a:latin typeface="+mj-lt"/>
              </a:rPr>
              <a:t>– Product given in lieu of his services – whether benefit / perquisite</a:t>
            </a:r>
          </a:p>
          <a:p>
            <a:pPr algn="just"/>
            <a:endParaRPr lang="en-US" dirty="0">
              <a:latin typeface="+mj-lt"/>
            </a:endParaRPr>
          </a:p>
          <a:p>
            <a:pPr marL="342900" indent="-342900" algn="just">
              <a:buFont typeface="Arial" panose="020B0604020202020204" pitchFamily="34" charset="0"/>
              <a:buChar char="•"/>
            </a:pPr>
            <a:endParaRPr lang="en-US" b="1"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194R – FAQs </a:t>
            </a:r>
            <a:r>
              <a:rPr lang="en-US" sz="2800" b="1" dirty="0">
                <a:latin typeface="+mj-lt"/>
              </a:rPr>
              <a:t>issued in Circular for removing difficulties</a:t>
            </a:r>
          </a:p>
        </p:txBody>
      </p:sp>
    </p:spTree>
    <p:extLst>
      <p:ext uri="{BB962C8B-B14F-4D97-AF65-F5344CB8AC3E}">
        <p14:creationId xmlns:p14="http://schemas.microsoft.com/office/powerpoint/2010/main" val="762796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12</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93750" y="695020"/>
            <a:ext cx="11729843" cy="6324808"/>
          </a:xfrm>
          <a:prstGeom prst="rect">
            <a:avLst/>
          </a:prstGeom>
          <a:noFill/>
        </p:spPr>
        <p:txBody>
          <a:bodyPr wrap="square" rtlCol="0">
            <a:spAutoFit/>
          </a:bodyPr>
          <a:lstStyle/>
          <a:p>
            <a:pPr marL="342900" indent="-342900" algn="just">
              <a:buFont typeface="Arial" panose="020B0604020202020204" pitchFamily="34" charset="0"/>
              <a:buChar char="•"/>
            </a:pPr>
            <a:r>
              <a:rPr lang="en-US" sz="1500" b="1" dirty="0">
                <a:latin typeface="+mj-lt"/>
              </a:rPr>
              <a:t>FAQ 7 – Reimbursement of out-of-pocket expenses - whether benefit or perquisite? </a:t>
            </a:r>
          </a:p>
          <a:p>
            <a:pPr marL="342900" indent="-342900" algn="just">
              <a:buFont typeface="Arial" panose="020B0604020202020204" pitchFamily="34" charset="0"/>
              <a:buChar char="•"/>
            </a:pPr>
            <a:endParaRPr lang="en-US" sz="1500" b="1" dirty="0">
              <a:latin typeface="+mj-lt"/>
            </a:endParaRPr>
          </a:p>
          <a:p>
            <a:pPr marL="342900" indent="-342900" algn="just">
              <a:buFont typeface="Arial" panose="020B0604020202020204" pitchFamily="34" charset="0"/>
              <a:buChar char="•"/>
            </a:pPr>
            <a:r>
              <a:rPr lang="en-US" sz="1500" dirty="0">
                <a:latin typeface="+mj-lt"/>
              </a:rPr>
              <a:t>As per FAQ – liability of the person carrying on business is met by or reimbursed by some other person, the same would be regarded as ‘benefit’ or ‘perquisite’ for the person who had the primary liability of incurrence</a:t>
            </a:r>
          </a:p>
          <a:p>
            <a:pPr marL="342900" indent="-342900" algn="just">
              <a:buFont typeface="Arial" panose="020B0604020202020204" pitchFamily="34" charset="0"/>
              <a:buChar char="•"/>
            </a:pPr>
            <a:endParaRPr lang="en-US" sz="1500" dirty="0">
              <a:latin typeface="+mj-lt"/>
            </a:endParaRPr>
          </a:p>
          <a:p>
            <a:pPr marL="342900" indent="-342900" algn="just">
              <a:buFont typeface="Arial" panose="020B0604020202020204" pitchFamily="34" charset="0"/>
              <a:buChar char="•"/>
            </a:pPr>
            <a:r>
              <a:rPr lang="en-US" sz="1500" dirty="0">
                <a:latin typeface="+mj-lt"/>
              </a:rPr>
              <a:t>Expenses reimbursed by the client of the consultant would be regarded as benefit/perquisite liable for TDS, however no TDS if bill is in the name of the client, paid by consultant and reimbursed by the client to the </a:t>
            </a:r>
            <a:r>
              <a:rPr lang="en-US" sz="1500" dirty="0" smtClean="0">
                <a:latin typeface="+mj-lt"/>
              </a:rPr>
              <a:t>consultant</a:t>
            </a:r>
          </a:p>
          <a:p>
            <a:pPr marL="342900" indent="-342900" algn="just">
              <a:buFont typeface="Arial" panose="020B0604020202020204" pitchFamily="34" charset="0"/>
              <a:buChar char="•"/>
            </a:pPr>
            <a:endParaRPr lang="en-US" sz="1500" dirty="0">
              <a:latin typeface="+mj-lt"/>
            </a:endParaRPr>
          </a:p>
          <a:p>
            <a:pPr marL="342900" indent="-342900" algn="just">
              <a:buFont typeface="Arial" panose="020B0604020202020204" pitchFamily="34" charset="0"/>
              <a:buChar char="•"/>
            </a:pPr>
            <a:r>
              <a:rPr lang="en-US" sz="1500" dirty="0" smtClean="0">
                <a:latin typeface="+mj-lt"/>
              </a:rPr>
              <a:t>Further clarification by Circular No. 18/2022 – Out of pocket expenses if part of the bill for services covered u/s. 194C and Sec 194J, TDS to be deducted in the respective section and not to be deducted u/s. 194R. </a:t>
            </a:r>
          </a:p>
          <a:p>
            <a:pPr marL="342900" indent="-342900" algn="just">
              <a:buFont typeface="Arial" panose="020B0604020202020204" pitchFamily="34" charset="0"/>
              <a:buChar char="•"/>
            </a:pPr>
            <a:endParaRPr lang="en-US" sz="1500" dirty="0">
              <a:latin typeface="+mj-lt"/>
            </a:endParaRPr>
          </a:p>
          <a:p>
            <a:pPr marL="342900" indent="-342900" algn="just">
              <a:buFont typeface="Arial" panose="020B0604020202020204" pitchFamily="34" charset="0"/>
              <a:buChar char="•"/>
            </a:pPr>
            <a:r>
              <a:rPr lang="en-US" sz="1500" b="1" dirty="0">
                <a:latin typeface="+mj-lt"/>
              </a:rPr>
              <a:t>FAQ 8 – Dealer conferences – whether benefit or perquisite? </a:t>
            </a:r>
          </a:p>
          <a:p>
            <a:pPr marL="342900" indent="-342900" algn="just">
              <a:buFont typeface="Arial" panose="020B0604020202020204" pitchFamily="34" charset="0"/>
              <a:buChar char="•"/>
            </a:pPr>
            <a:endParaRPr lang="en-US" sz="1500" b="1" dirty="0">
              <a:latin typeface="+mj-lt"/>
            </a:endParaRPr>
          </a:p>
          <a:p>
            <a:pPr marL="342900" indent="-342900" algn="just">
              <a:buFont typeface="Arial" panose="020B0604020202020204" pitchFamily="34" charset="0"/>
              <a:buChar char="•"/>
            </a:pPr>
            <a:r>
              <a:rPr lang="en-US" sz="1500" dirty="0">
                <a:latin typeface="+mj-lt"/>
              </a:rPr>
              <a:t>As per FAQ –  If conferences are held with the primary object to educate dealers/customers product for launch of new product, sales technique, addressing queries etc. than such conference not in nature of benefit / perquisite</a:t>
            </a:r>
          </a:p>
          <a:p>
            <a:pPr marL="342900" indent="-342900" algn="just">
              <a:buFont typeface="Arial" panose="020B0604020202020204" pitchFamily="34" charset="0"/>
              <a:buChar char="•"/>
            </a:pPr>
            <a:endParaRPr lang="en-US" sz="1500" dirty="0">
              <a:latin typeface="+mj-lt"/>
            </a:endParaRPr>
          </a:p>
          <a:p>
            <a:pPr marL="342900" indent="-342900" algn="just">
              <a:buFont typeface="Arial" panose="020B0604020202020204" pitchFamily="34" charset="0"/>
              <a:buChar char="•"/>
            </a:pPr>
            <a:r>
              <a:rPr lang="en-US" sz="1500" dirty="0">
                <a:latin typeface="+mj-lt"/>
              </a:rPr>
              <a:t>Expenses attributable to leisure trip, leisure component, for sponsoring family members or for prior stay or overstay liable for TDS – further clarification by circular no 18/2022 that day immediately prior to actual start date of conference and a day immediately following the actual end date of conference would not be considered as over stay</a:t>
            </a:r>
          </a:p>
          <a:p>
            <a:pPr marL="342900" indent="-342900" algn="just">
              <a:buFont typeface="Arial" panose="020B0604020202020204" pitchFamily="34" charset="0"/>
              <a:buChar char="•"/>
            </a:pPr>
            <a:endParaRPr lang="en-US" sz="1500" dirty="0">
              <a:latin typeface="+mj-lt"/>
            </a:endParaRPr>
          </a:p>
          <a:p>
            <a:pPr marL="342900" indent="-342900" algn="just">
              <a:buFont typeface="Arial" panose="020B0604020202020204" pitchFamily="34" charset="0"/>
              <a:buChar char="•"/>
            </a:pPr>
            <a:r>
              <a:rPr lang="en-US" sz="1500" dirty="0">
                <a:latin typeface="+mj-lt"/>
              </a:rPr>
              <a:t>Further clarification by circular no 18/2022 -  Expenses in the nature of benefit / perquisite not attributable to individual dealer as conference for a group of individuals, then option with the tax payer to not claim expenses. If opted no TDS to be deducted u/s. 194R and accordingly not considered shall not be considered as Assessee in default. </a:t>
            </a:r>
          </a:p>
          <a:p>
            <a:pPr algn="just"/>
            <a:endParaRPr lang="en-US" sz="1500" dirty="0">
              <a:latin typeface="+mj-lt"/>
            </a:endParaRPr>
          </a:p>
          <a:p>
            <a:pPr marL="342900" indent="-342900" algn="just">
              <a:buFont typeface="Arial" panose="020B0604020202020204" pitchFamily="34" charset="0"/>
              <a:buChar char="•"/>
            </a:pPr>
            <a:endParaRPr lang="en-US" sz="1500" b="1" dirty="0">
              <a:latin typeface="+mj-lt"/>
            </a:endParaRPr>
          </a:p>
          <a:p>
            <a:pPr marL="342900" indent="-342900" algn="just">
              <a:buFont typeface="Arial" panose="020B0604020202020204" pitchFamily="34" charset="0"/>
              <a:buChar char="•"/>
            </a:pPr>
            <a:endParaRPr lang="en-US" sz="1500" dirty="0">
              <a:latin typeface="+mj-lt"/>
            </a:endParaRPr>
          </a:p>
          <a:p>
            <a:pPr marL="342900" indent="-342900" algn="just">
              <a:buFont typeface="Arial" panose="020B0604020202020204" pitchFamily="34" charset="0"/>
              <a:buChar char="•"/>
            </a:pPr>
            <a:endParaRPr lang="en-US" sz="1500" dirty="0">
              <a:latin typeface="+mj-lt"/>
            </a:endParaRP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194R – FAQs </a:t>
            </a:r>
            <a:r>
              <a:rPr lang="en-US" sz="2800" b="1" dirty="0">
                <a:latin typeface="+mj-lt"/>
              </a:rPr>
              <a:t>issued in Circular for removing difficulties</a:t>
            </a:r>
          </a:p>
        </p:txBody>
      </p:sp>
    </p:spTree>
    <p:extLst>
      <p:ext uri="{BB962C8B-B14F-4D97-AF65-F5344CB8AC3E}">
        <p14:creationId xmlns:p14="http://schemas.microsoft.com/office/powerpoint/2010/main" val="1230294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13</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93750" y="695020"/>
            <a:ext cx="11729843" cy="5355312"/>
          </a:xfrm>
          <a:prstGeom prst="rect">
            <a:avLst/>
          </a:prstGeom>
          <a:noFill/>
        </p:spPr>
        <p:txBody>
          <a:bodyPr wrap="square" rtlCol="0">
            <a:spAutoFit/>
          </a:bodyPr>
          <a:lstStyle/>
          <a:p>
            <a:pPr marL="342900" indent="-342900" algn="just">
              <a:buFont typeface="Arial" panose="020B0604020202020204" pitchFamily="34" charset="0"/>
              <a:buChar char="•"/>
            </a:pPr>
            <a:r>
              <a:rPr lang="en-US" b="1" dirty="0" smtClean="0">
                <a:latin typeface="+mj-lt"/>
              </a:rPr>
              <a:t>(Circular no. 18/2022) FAQ  1 – Relaxation to certain bank on loan settlement / loan waiver</a:t>
            </a:r>
          </a:p>
          <a:p>
            <a:pPr marL="342900" indent="-342900" algn="just">
              <a:buFont typeface="Arial" panose="020B0604020202020204" pitchFamily="34" charset="0"/>
              <a:buChar char="•"/>
            </a:pPr>
            <a:endParaRPr lang="en-US" b="1" dirty="0">
              <a:latin typeface="+mj-lt"/>
            </a:endParaRPr>
          </a:p>
          <a:p>
            <a:pPr marL="342900" indent="-342900" algn="just">
              <a:buFont typeface="Arial" panose="020B0604020202020204" pitchFamily="34" charset="0"/>
              <a:buChar char="•"/>
            </a:pPr>
            <a:r>
              <a:rPr lang="en-US" dirty="0" smtClean="0">
                <a:latin typeface="+mj-lt"/>
              </a:rPr>
              <a:t>Extra burden of deducting TDS in addition to bearing the haircut granted on loan settlement / loan waiver. Accordingly relaxation granted – Relaxation only for TDS deduction. However taxability in the hands of the recipient shall not be impacted.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smtClean="0">
                <a:latin typeface="+mj-lt"/>
              </a:rPr>
              <a:t>Issue - Why restricted to select category of banks / financial institutions. Relaxation to be extended to entities where there is genuine hardship for realization of loans</a:t>
            </a:r>
          </a:p>
          <a:p>
            <a:pPr marL="342900" indent="-342900" algn="just">
              <a:buFont typeface="Arial" panose="020B0604020202020204" pitchFamily="34" charset="0"/>
              <a:buChar char="•"/>
            </a:pPr>
            <a:endParaRPr lang="en-US" b="1" dirty="0">
              <a:latin typeface="+mj-lt"/>
            </a:endParaRPr>
          </a:p>
          <a:p>
            <a:pPr marL="342900" indent="-342900" algn="just">
              <a:buFont typeface="Arial" panose="020B0604020202020204" pitchFamily="34" charset="0"/>
              <a:buChar char="•"/>
            </a:pPr>
            <a:r>
              <a:rPr lang="en-US" b="1" dirty="0">
                <a:latin typeface="+mj-lt"/>
              </a:rPr>
              <a:t>(Circular no. 18/2022) FAQ </a:t>
            </a:r>
            <a:r>
              <a:rPr lang="en-US" b="1" dirty="0" smtClean="0">
                <a:latin typeface="+mj-lt"/>
              </a:rPr>
              <a:t>7 – Issue of bonus shares / rights shares in which public are substantially interested - whether benefit or perquisite? </a:t>
            </a:r>
          </a:p>
          <a:p>
            <a:pPr marL="342900" indent="-342900" algn="just">
              <a:buFont typeface="Arial" panose="020B0604020202020204" pitchFamily="34" charset="0"/>
              <a:buChar char="•"/>
            </a:pPr>
            <a:endParaRPr lang="en-US" b="1" dirty="0" smtClean="0">
              <a:latin typeface="+mj-lt"/>
            </a:endParaRPr>
          </a:p>
          <a:p>
            <a:pPr marL="342900" indent="-342900" algn="just">
              <a:buFont typeface="Arial" panose="020B0604020202020204" pitchFamily="34" charset="0"/>
              <a:buChar char="•"/>
            </a:pPr>
            <a:endParaRPr lang="en-US" b="1" dirty="0">
              <a:latin typeface="+mj-lt"/>
            </a:endParaRPr>
          </a:p>
          <a:p>
            <a:pPr marL="342900" indent="-342900" algn="just">
              <a:buFont typeface="Arial" panose="020B0604020202020204" pitchFamily="34" charset="0"/>
              <a:buChar char="•"/>
            </a:pPr>
            <a:r>
              <a:rPr lang="en-US" dirty="0" smtClean="0">
                <a:latin typeface="+mj-lt"/>
              </a:rPr>
              <a:t>Bonus shares issued to all the shareholders. No change in the ownership. No benefit to shareholders on account of issue of Bonus shares – therefore no benefit / perquisite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smtClean="0">
                <a:latin typeface="+mj-lt"/>
              </a:rPr>
              <a:t>Right shares – offered to all shareholders and hence no benefit / perquisite to any specific shareholder – accordingly no TDS u/s. 194R.</a:t>
            </a:r>
            <a:endParaRPr lang="en-US" dirty="0">
              <a:latin typeface="+mj-lt"/>
            </a:endParaRPr>
          </a:p>
          <a:p>
            <a:pPr marL="342900" indent="-342900" algn="just">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194R – FAQs </a:t>
            </a:r>
            <a:r>
              <a:rPr lang="en-US" sz="2800" b="1" dirty="0">
                <a:latin typeface="+mj-lt"/>
              </a:rPr>
              <a:t>issued in Circular for removing difficulties</a:t>
            </a:r>
          </a:p>
        </p:txBody>
      </p:sp>
    </p:spTree>
    <p:extLst>
      <p:ext uri="{BB962C8B-B14F-4D97-AF65-F5344CB8AC3E}">
        <p14:creationId xmlns:p14="http://schemas.microsoft.com/office/powerpoint/2010/main" val="759174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55912" y="6366762"/>
            <a:ext cx="2725488" cy="359378"/>
          </a:xfrm>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a:xfrm>
            <a:off x="4065168" y="6366762"/>
            <a:ext cx="4088231" cy="359378"/>
          </a:xfrm>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a:xfrm>
            <a:off x="8628312" y="6366762"/>
            <a:ext cx="2725488" cy="359378"/>
          </a:xfrm>
        </p:spPr>
        <p:txBody>
          <a:bodyPr/>
          <a:lstStyle/>
          <a:p>
            <a:pPr algn="ctr"/>
            <a:fld id="{DDE6C544-D191-447F-BB85-3DD2BD02548C}" type="slidenum">
              <a:rPr lang="en-US" smtClean="0">
                <a:latin typeface="Georgia" panose="02040502050405020303" pitchFamily="18" charset="0"/>
              </a:rPr>
              <a:pPr algn="ctr"/>
              <a:t>14</a:t>
            </a:fld>
            <a:endParaRPr lang="en-US">
              <a:latin typeface="Georgia" panose="02040502050405020303" pitchFamily="18" charset="0"/>
            </a:endParaRPr>
          </a:p>
        </p:txBody>
      </p:sp>
      <p:cxnSp>
        <p:nvCxnSpPr>
          <p:cNvPr id="8" name="Straight Connector 7"/>
          <p:cNvCxnSpPr>
            <a:cxnSpLocks/>
          </p:cNvCxnSpPr>
          <p:nvPr/>
        </p:nvCxnSpPr>
        <p:spPr>
          <a:xfrm>
            <a:off x="78722" y="636036"/>
            <a:ext cx="12113278"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flipV="1">
            <a:off x="78722" y="6307494"/>
            <a:ext cx="12113278" cy="343"/>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78756" y="37739"/>
            <a:ext cx="11465148" cy="523220"/>
          </a:xfrm>
          <a:prstGeom prst="rect">
            <a:avLst/>
          </a:prstGeom>
          <a:noFill/>
        </p:spPr>
        <p:txBody>
          <a:bodyPr wrap="square" rtlCol="0">
            <a:spAutoFit/>
          </a:bodyPr>
          <a:lstStyle/>
          <a:p>
            <a:pPr algn="ctr"/>
            <a:r>
              <a:rPr lang="en-IN" sz="2800" b="1" dirty="0">
                <a:latin typeface="+mj-lt"/>
              </a:rPr>
              <a:t>Sec </a:t>
            </a:r>
            <a:r>
              <a:rPr lang="en-IN" sz="2800" b="1" dirty="0" smtClean="0">
                <a:latin typeface="+mj-lt"/>
              </a:rPr>
              <a:t>194S </a:t>
            </a:r>
            <a:r>
              <a:rPr lang="en-IN" sz="2800" b="1" dirty="0">
                <a:latin typeface="+mj-lt"/>
              </a:rPr>
              <a:t>– TDS </a:t>
            </a:r>
            <a:r>
              <a:rPr lang="en-IN" sz="2800" b="1" dirty="0" smtClean="0">
                <a:latin typeface="+mj-lt"/>
              </a:rPr>
              <a:t>on transfer of Virtual Digital Asset</a:t>
            </a:r>
            <a:endParaRPr lang="en-US" sz="2800" b="1" dirty="0">
              <a:latin typeface="+mj-lt"/>
            </a:endParaRPr>
          </a:p>
        </p:txBody>
      </p:sp>
      <p:graphicFrame>
        <p:nvGraphicFramePr>
          <p:cNvPr id="7" name="Table 6">
            <a:extLst>
              <a:ext uri="{FF2B5EF4-FFF2-40B4-BE49-F238E27FC236}">
                <a16:creationId xmlns:a16="http://schemas.microsoft.com/office/drawing/2014/main" xmlns="" id="{7DDBED1F-6501-40B2-B111-E1E6DFE7A710}"/>
              </a:ext>
            </a:extLst>
          </p:cNvPr>
          <p:cNvGraphicFramePr>
            <a:graphicFrameLocks noGrp="1"/>
          </p:cNvGraphicFramePr>
          <p:nvPr>
            <p:extLst>
              <p:ext uri="{D42A27DB-BD31-4B8C-83A1-F6EECF244321}">
                <p14:modId xmlns:p14="http://schemas.microsoft.com/office/powerpoint/2010/main" val="3934540542"/>
              </p:ext>
            </p:extLst>
          </p:nvPr>
        </p:nvGraphicFramePr>
        <p:xfrm>
          <a:off x="556591" y="707407"/>
          <a:ext cx="10868493" cy="5285740"/>
        </p:xfrm>
        <a:graphic>
          <a:graphicData uri="http://schemas.openxmlformats.org/drawingml/2006/table">
            <a:tbl>
              <a:tblPr/>
              <a:tblGrid>
                <a:gridCol w="3488269">
                  <a:extLst>
                    <a:ext uri="{9D8B030D-6E8A-4147-A177-3AD203B41FA5}">
                      <a16:colId xmlns:a16="http://schemas.microsoft.com/office/drawing/2014/main" xmlns="" val="3261344567"/>
                    </a:ext>
                  </a:extLst>
                </a:gridCol>
                <a:gridCol w="7380224">
                  <a:extLst>
                    <a:ext uri="{9D8B030D-6E8A-4147-A177-3AD203B41FA5}">
                      <a16:colId xmlns:a16="http://schemas.microsoft.com/office/drawing/2014/main" xmlns="" val="2290528209"/>
                    </a:ext>
                  </a:extLst>
                </a:gridCol>
              </a:tblGrid>
              <a:tr h="283193">
                <a:tc>
                  <a:txBody>
                    <a:bodyPr/>
                    <a:lstStyle/>
                    <a:p>
                      <a:pPr algn="l" rtl="0" fontAlgn="t"/>
                      <a:r>
                        <a:rPr lang="en-US" sz="1600" b="1" i="0" u="none" strike="noStrike" dirty="0">
                          <a:solidFill>
                            <a:srgbClr val="000000"/>
                          </a:solidFill>
                          <a:effectLst/>
                          <a:latin typeface="Calibri Light" panose="020F0302020204030204" pitchFamily="34" charset="0"/>
                        </a:rPr>
                        <a:t>Nature of transaction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1" i="0" u="none" strike="noStrike" dirty="0" smtClean="0">
                          <a:solidFill>
                            <a:srgbClr val="000000"/>
                          </a:solidFill>
                          <a:effectLst/>
                          <a:latin typeface="Calibri Light" panose="020F0302020204030204" pitchFamily="34" charset="0"/>
                        </a:rPr>
                        <a:t>Transfer of Virtual</a:t>
                      </a:r>
                      <a:r>
                        <a:rPr lang="en-US" sz="1600" b="1" i="0" u="none" strike="noStrike" baseline="0" dirty="0" smtClean="0">
                          <a:solidFill>
                            <a:srgbClr val="000000"/>
                          </a:solidFill>
                          <a:effectLst/>
                          <a:latin typeface="Calibri Light" panose="020F0302020204030204" pitchFamily="34" charset="0"/>
                        </a:rPr>
                        <a:t> </a:t>
                      </a:r>
                      <a:r>
                        <a:rPr lang="en-US" sz="1600" b="1" i="0" u="none" strike="noStrike" dirty="0" smtClean="0">
                          <a:solidFill>
                            <a:srgbClr val="000000"/>
                          </a:solidFill>
                          <a:effectLst/>
                          <a:latin typeface="Calibri Light" panose="020F0302020204030204" pitchFamily="34" charset="0"/>
                        </a:rPr>
                        <a:t>Digital Asset</a:t>
                      </a:r>
                      <a:endParaRPr lang="en-US" sz="1600" b="1"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613515539"/>
                  </a:ext>
                </a:extLst>
              </a:tr>
              <a:tr h="592892">
                <a:tc>
                  <a:txBody>
                    <a:bodyPr/>
                    <a:lstStyle/>
                    <a:p>
                      <a:pPr algn="l" rtl="0" fontAlgn="t"/>
                      <a:r>
                        <a:rPr lang="en-US" sz="1600" b="1" i="0" u="none" strike="noStrike" dirty="0">
                          <a:solidFill>
                            <a:srgbClr val="000000"/>
                          </a:solidFill>
                          <a:effectLst/>
                          <a:latin typeface="Calibri Light" panose="020F0302020204030204" pitchFamily="34" charset="0"/>
                        </a:rPr>
                        <a:t>Liability 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Person </a:t>
                      </a:r>
                      <a:r>
                        <a:rPr lang="en-US" sz="1600" b="0" i="0" u="none" strike="noStrike" dirty="0" smtClean="0">
                          <a:solidFill>
                            <a:srgbClr val="000000"/>
                          </a:solidFill>
                          <a:effectLst/>
                          <a:latin typeface="Calibri Light" panose="020F0302020204030204" pitchFamily="34" charset="0"/>
                        </a:rPr>
                        <a:t>paying</a:t>
                      </a:r>
                      <a:r>
                        <a:rPr lang="en-US" sz="1600" b="0" i="0" u="none" strike="noStrike" baseline="0" dirty="0" smtClean="0">
                          <a:solidFill>
                            <a:srgbClr val="000000"/>
                          </a:solidFill>
                          <a:effectLst/>
                          <a:latin typeface="Calibri Light" panose="020F0302020204030204" pitchFamily="34" charset="0"/>
                        </a:rPr>
                        <a:t> consideration for transfer of Virtual Digital Asset </a:t>
                      </a:r>
                      <a:r>
                        <a:rPr lang="en-US" sz="1600" b="1" i="0" u="none" strike="noStrike" dirty="0" smtClean="0">
                          <a:solidFill>
                            <a:srgbClr val="000000"/>
                          </a:solidFill>
                          <a:effectLst/>
                          <a:latin typeface="Calibri Light" panose="020F0302020204030204" pitchFamily="34" charset="0"/>
                        </a:rPr>
                        <a:t>(</a:t>
                      </a:r>
                      <a:r>
                        <a:rPr lang="en-US" sz="1600" b="1" i="0" u="none" strike="noStrike" dirty="0">
                          <a:solidFill>
                            <a:srgbClr val="000000"/>
                          </a:solidFill>
                          <a:effectLst/>
                          <a:latin typeface="Calibri Light" panose="020F0302020204030204" pitchFamily="34" charset="0"/>
                        </a:rPr>
                        <a:t>Resident as well as Non Resident</a:t>
                      </a:r>
                      <a:r>
                        <a:rPr lang="en-US" sz="1600" b="1" i="0" u="none" strike="noStrike" dirty="0" smtClean="0">
                          <a:solidFill>
                            <a:srgbClr val="000000"/>
                          </a:solidFill>
                          <a:effectLst/>
                          <a:latin typeface="Calibri Light" panose="020F0302020204030204" pitchFamily="34" charset="0"/>
                        </a:rPr>
                        <a:t>)</a:t>
                      </a:r>
                      <a:endParaRPr lang="en-US" sz="1600" b="1"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395179888"/>
                  </a:ext>
                </a:extLst>
              </a:tr>
              <a:tr h="353258">
                <a:tc>
                  <a:txBody>
                    <a:bodyPr/>
                    <a:lstStyle/>
                    <a:p>
                      <a:pPr algn="l" rtl="0" fontAlgn="t"/>
                      <a:r>
                        <a:rPr lang="en-US" sz="1600" b="1" i="0" u="none" strike="noStrike" dirty="0">
                          <a:solidFill>
                            <a:srgbClr val="000000"/>
                          </a:solidFill>
                          <a:effectLst/>
                          <a:latin typeface="Calibri Light" panose="020F0302020204030204" pitchFamily="34" charset="0"/>
                        </a:rPr>
                        <a:t>TDS to be deducted in case of</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rtl="0" fontAlgn="t"/>
                      <a:r>
                        <a:rPr lang="en-US" sz="1600" b="0" i="0" u="none" strike="noStrike" dirty="0">
                          <a:solidFill>
                            <a:srgbClr val="000000"/>
                          </a:solidFill>
                          <a:effectLst/>
                          <a:latin typeface="Calibri Light" panose="020F0302020204030204" pitchFamily="34" charset="0"/>
                        </a:rPr>
                        <a:t>A person </a:t>
                      </a:r>
                      <a:r>
                        <a:rPr lang="en-US" sz="1600" b="1" i="0" u="none" strike="noStrike" dirty="0">
                          <a:solidFill>
                            <a:srgbClr val="000000"/>
                          </a:solidFill>
                          <a:effectLst/>
                          <a:latin typeface="Calibri Light" panose="020F0302020204030204" pitchFamily="34" charset="0"/>
                        </a:rPr>
                        <a:t>Resident in India</a:t>
                      </a:r>
                      <a:endParaRPr lang="en-US" sz="16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1527860751"/>
                  </a:ext>
                </a:extLst>
              </a:tr>
              <a:tr h="732252">
                <a:tc>
                  <a:txBody>
                    <a:bodyPr/>
                    <a:lstStyle/>
                    <a:p>
                      <a:pPr algn="l" rtl="0" fontAlgn="t"/>
                      <a:r>
                        <a:rPr lang="en-US" sz="1600" b="1" i="0" u="none" strike="noStrike" dirty="0">
                          <a:solidFill>
                            <a:srgbClr val="000000"/>
                          </a:solidFill>
                          <a:effectLst/>
                          <a:latin typeface="Calibri Light" panose="020F0302020204030204" pitchFamily="34" charset="0"/>
                        </a:rPr>
                        <a:t>Threshold Limit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42900" indent="-342900" algn="just" rtl="0" fontAlgn="t">
                        <a:buAutoNum type="alphaLcPeriod"/>
                      </a:pPr>
                      <a:r>
                        <a:rPr lang="en-US" sz="1600" b="1" i="0" u="none" strike="noStrike" dirty="0" smtClean="0">
                          <a:solidFill>
                            <a:srgbClr val="000000"/>
                          </a:solidFill>
                          <a:effectLst/>
                          <a:latin typeface="Calibri Light" panose="020F0302020204030204" pitchFamily="34" charset="0"/>
                        </a:rPr>
                        <a:t>Exceeding </a:t>
                      </a:r>
                      <a:r>
                        <a:rPr lang="en-US" sz="1600" b="1" i="0" u="none" strike="noStrike" dirty="0" err="1" smtClean="0">
                          <a:solidFill>
                            <a:srgbClr val="000000"/>
                          </a:solidFill>
                          <a:effectLst/>
                          <a:latin typeface="Calibri Light" panose="020F0302020204030204" pitchFamily="34" charset="0"/>
                        </a:rPr>
                        <a:t>Rs</a:t>
                      </a:r>
                      <a:r>
                        <a:rPr lang="en-US" sz="1600" b="1" i="0" u="none" strike="noStrike" dirty="0" smtClean="0">
                          <a:solidFill>
                            <a:srgbClr val="000000"/>
                          </a:solidFill>
                          <a:effectLst/>
                          <a:latin typeface="Calibri Light" panose="020F0302020204030204" pitchFamily="34" charset="0"/>
                        </a:rPr>
                        <a:t>. 50,000/- - Specified</a:t>
                      </a:r>
                      <a:r>
                        <a:rPr lang="en-US" sz="1600" b="1" i="0" u="none" strike="noStrike" baseline="0" dirty="0" smtClean="0">
                          <a:solidFill>
                            <a:srgbClr val="000000"/>
                          </a:solidFill>
                          <a:effectLst/>
                          <a:latin typeface="Calibri Light" panose="020F0302020204030204" pitchFamily="34" charset="0"/>
                        </a:rPr>
                        <a:t> person </a:t>
                      </a:r>
                      <a:r>
                        <a:rPr lang="en-US" sz="1600" b="0" i="0" u="none" strike="noStrike" baseline="0" dirty="0" smtClean="0">
                          <a:solidFill>
                            <a:srgbClr val="000000"/>
                          </a:solidFill>
                          <a:effectLst/>
                          <a:latin typeface="Calibri Light" panose="020F0302020204030204" pitchFamily="34" charset="0"/>
                        </a:rPr>
                        <a:t>– Individual or HUF with no business or profession income OR Individual or HUF turnover, gross receipts or sale in business not exceeding </a:t>
                      </a:r>
                      <a:r>
                        <a:rPr lang="en-US" sz="1600" b="0" i="0" u="none" strike="noStrike" baseline="0" dirty="0" err="1" smtClean="0">
                          <a:solidFill>
                            <a:srgbClr val="000000"/>
                          </a:solidFill>
                          <a:effectLst/>
                          <a:latin typeface="Calibri Light" panose="020F0302020204030204" pitchFamily="34" charset="0"/>
                        </a:rPr>
                        <a:t>Rs</a:t>
                      </a:r>
                      <a:r>
                        <a:rPr lang="en-US" sz="1600" b="0" i="0" u="none" strike="noStrike" baseline="0" dirty="0" smtClean="0">
                          <a:solidFill>
                            <a:srgbClr val="000000"/>
                          </a:solidFill>
                          <a:effectLst/>
                          <a:latin typeface="Calibri Light" panose="020F0302020204030204" pitchFamily="34" charset="0"/>
                        </a:rPr>
                        <a:t>. 1 crore or in profession not exceeding </a:t>
                      </a:r>
                      <a:r>
                        <a:rPr lang="en-US" sz="1600" b="0" i="0" u="none" strike="noStrike" baseline="0" dirty="0" err="1" smtClean="0">
                          <a:solidFill>
                            <a:srgbClr val="000000"/>
                          </a:solidFill>
                          <a:effectLst/>
                          <a:latin typeface="Calibri Light" panose="020F0302020204030204" pitchFamily="34" charset="0"/>
                        </a:rPr>
                        <a:t>Rs</a:t>
                      </a:r>
                      <a:r>
                        <a:rPr lang="en-US" sz="1600" b="0" i="0" u="none" strike="noStrike" baseline="0" dirty="0" smtClean="0">
                          <a:solidFill>
                            <a:srgbClr val="000000"/>
                          </a:solidFill>
                          <a:effectLst/>
                          <a:latin typeface="Calibri Light" panose="020F0302020204030204" pitchFamily="34" charset="0"/>
                        </a:rPr>
                        <a:t>. 50 lakhs</a:t>
                      </a:r>
                    </a:p>
                    <a:p>
                      <a:pPr marL="342900" indent="-342900" algn="just" rtl="0" fontAlgn="t">
                        <a:buAutoNum type="alphaLcPeriod"/>
                      </a:pPr>
                      <a:endParaRPr lang="en-US" sz="1600" b="0" i="0" u="none" strike="noStrike" baseline="0" dirty="0" smtClean="0">
                        <a:solidFill>
                          <a:srgbClr val="000000"/>
                        </a:solidFill>
                        <a:effectLst/>
                        <a:latin typeface="Calibri Light" panose="020F0302020204030204" pitchFamily="34" charset="0"/>
                      </a:endParaRPr>
                    </a:p>
                    <a:p>
                      <a:pPr marL="342900" indent="-342900" algn="just" rtl="0" fontAlgn="t">
                        <a:buAutoNum type="alphaLcPeriod"/>
                      </a:pPr>
                      <a:r>
                        <a:rPr lang="en-US" sz="1600" b="1" i="0" u="none" strike="noStrike" dirty="0" smtClean="0">
                          <a:solidFill>
                            <a:srgbClr val="000000"/>
                          </a:solidFill>
                          <a:effectLst/>
                          <a:latin typeface="Calibri Light" panose="020F0302020204030204" pitchFamily="34" charset="0"/>
                        </a:rPr>
                        <a:t>Exceeding </a:t>
                      </a:r>
                      <a:r>
                        <a:rPr lang="en-US" sz="1600" b="1" i="0" u="none" strike="noStrike" dirty="0" err="1" smtClean="0">
                          <a:solidFill>
                            <a:srgbClr val="000000"/>
                          </a:solidFill>
                          <a:effectLst/>
                          <a:latin typeface="Calibri Light" panose="020F0302020204030204" pitchFamily="34" charset="0"/>
                        </a:rPr>
                        <a:t>Rs</a:t>
                      </a:r>
                      <a:r>
                        <a:rPr lang="en-US" sz="1600" b="1" i="0" u="none" strike="noStrike" dirty="0" smtClean="0">
                          <a:solidFill>
                            <a:srgbClr val="000000"/>
                          </a:solidFill>
                          <a:effectLst/>
                          <a:latin typeface="Calibri Light" panose="020F0302020204030204" pitchFamily="34" charset="0"/>
                        </a:rPr>
                        <a:t>. 10,000/- </a:t>
                      </a:r>
                      <a:r>
                        <a:rPr lang="en-US" sz="1600" b="0" i="0" u="none" strike="noStrike" dirty="0" smtClean="0">
                          <a:solidFill>
                            <a:srgbClr val="000000"/>
                          </a:solidFill>
                          <a:effectLst/>
                          <a:latin typeface="Calibri Light" panose="020F0302020204030204" pitchFamily="34" charset="0"/>
                        </a:rPr>
                        <a:t>for</a:t>
                      </a:r>
                      <a:r>
                        <a:rPr lang="en-US" sz="1600" b="0" i="0" u="none" strike="noStrike" baseline="0" dirty="0" smtClean="0">
                          <a:solidFill>
                            <a:srgbClr val="000000"/>
                          </a:solidFill>
                          <a:effectLst/>
                          <a:latin typeface="Calibri Light" panose="020F0302020204030204" pitchFamily="34" charset="0"/>
                        </a:rPr>
                        <a:t> persons other than specified person</a:t>
                      </a:r>
                      <a:endParaRPr lang="en-US" sz="16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50232097"/>
                  </a:ext>
                </a:extLst>
              </a:tr>
              <a:tr h="303530">
                <a:tc>
                  <a:txBody>
                    <a:bodyPr/>
                    <a:lstStyle/>
                    <a:p>
                      <a:pPr algn="l" rtl="0" fontAlgn="t"/>
                      <a:r>
                        <a:rPr lang="en-US" sz="1600" b="1" i="0" u="none" strike="noStrike" dirty="0">
                          <a:solidFill>
                            <a:srgbClr val="000000"/>
                          </a:solidFill>
                          <a:effectLst/>
                          <a:latin typeface="Calibri Light" panose="020F0302020204030204" pitchFamily="34" charset="0"/>
                        </a:rPr>
                        <a:t>Rate of TDS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dirty="0" smtClean="0">
                          <a:solidFill>
                            <a:srgbClr val="000000"/>
                          </a:solidFill>
                          <a:effectLst/>
                          <a:latin typeface="Calibri Light" panose="020F0302020204030204" pitchFamily="34" charset="0"/>
                        </a:rPr>
                        <a:t>1% of consideration</a:t>
                      </a:r>
                      <a:endParaRPr lang="en-US" sz="16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880500985"/>
                  </a:ext>
                </a:extLst>
              </a:tr>
              <a:tr h="301007">
                <a:tc>
                  <a:txBody>
                    <a:bodyPr/>
                    <a:lstStyle/>
                    <a:p>
                      <a:pPr algn="l" rtl="0" fontAlgn="t"/>
                      <a:r>
                        <a:rPr lang="en-US" sz="1600" b="1" i="0" u="none" strike="noStrike" dirty="0">
                          <a:solidFill>
                            <a:srgbClr val="000000"/>
                          </a:solidFill>
                          <a:effectLst/>
                          <a:latin typeface="Calibri Light" panose="020F0302020204030204" pitchFamily="34" charset="0"/>
                        </a:rPr>
                        <a:t>Time of deductibility</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smtClean="0">
                          <a:solidFill>
                            <a:srgbClr val="000000"/>
                          </a:solidFill>
                          <a:effectLst/>
                          <a:latin typeface="Calibri Light" panose="020F0302020204030204" pitchFamily="34" charset="0"/>
                        </a:rPr>
                        <a:t>At the time of credit or payment whichever</a:t>
                      </a:r>
                      <a:r>
                        <a:rPr lang="en-US" sz="1600" b="0" i="0" u="none" strike="noStrike" baseline="0" dirty="0" smtClean="0">
                          <a:solidFill>
                            <a:srgbClr val="000000"/>
                          </a:solidFill>
                          <a:effectLst/>
                          <a:latin typeface="Calibri Light" panose="020F0302020204030204" pitchFamily="34" charset="0"/>
                        </a:rPr>
                        <a:t> is earlier</a:t>
                      </a:r>
                      <a:endParaRPr lang="en-US" sz="16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46762619"/>
                  </a:ext>
                </a:extLst>
              </a:tr>
              <a:tr h="340984">
                <a:tc>
                  <a:txBody>
                    <a:bodyPr/>
                    <a:lstStyle/>
                    <a:p>
                      <a:pPr algn="l" rtl="0" fontAlgn="t"/>
                      <a:r>
                        <a:rPr lang="en-US" sz="1600" b="1" i="0" u="none" strike="noStrike" dirty="0" smtClean="0">
                          <a:solidFill>
                            <a:srgbClr val="000000"/>
                          </a:solidFill>
                          <a:effectLst/>
                          <a:latin typeface="Calibri Light" panose="020F0302020204030204" pitchFamily="34" charset="0"/>
                        </a:rPr>
                        <a:t>Tax deduction</a:t>
                      </a:r>
                      <a:r>
                        <a:rPr lang="en-US" sz="1600" b="1" i="0" u="none" strike="noStrike" baseline="0" dirty="0" smtClean="0">
                          <a:solidFill>
                            <a:srgbClr val="000000"/>
                          </a:solidFill>
                          <a:effectLst/>
                          <a:latin typeface="Calibri Light" panose="020F0302020204030204" pitchFamily="34" charset="0"/>
                        </a:rPr>
                        <a:t> in certain circumstances</a:t>
                      </a:r>
                      <a:endParaRPr lang="en-US" sz="1600" b="1"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dirty="0" smtClean="0">
                          <a:solidFill>
                            <a:srgbClr val="000000"/>
                          </a:solidFill>
                          <a:effectLst/>
                          <a:latin typeface="Calibri Light" panose="020F0302020204030204" pitchFamily="34" charset="0"/>
                        </a:rPr>
                        <a:t>Transfer</a:t>
                      </a:r>
                      <a:r>
                        <a:rPr lang="en-US" sz="1600" b="0" i="0" u="none" strike="noStrike" baseline="0" dirty="0" smtClean="0">
                          <a:solidFill>
                            <a:srgbClr val="000000"/>
                          </a:solidFill>
                          <a:effectLst/>
                          <a:latin typeface="Calibri Light" panose="020F0302020204030204" pitchFamily="34" charset="0"/>
                        </a:rPr>
                        <a:t> </a:t>
                      </a:r>
                      <a:r>
                        <a:rPr lang="en-US" sz="1600" b="0" i="0" u="none" strike="noStrike" dirty="0" smtClean="0">
                          <a:solidFill>
                            <a:srgbClr val="000000"/>
                          </a:solidFill>
                          <a:effectLst/>
                          <a:latin typeface="Calibri Light" panose="020F0302020204030204" pitchFamily="34" charset="0"/>
                        </a:rPr>
                        <a:t>in kind or partly in cash and partly in kind and cash is insufficient</a:t>
                      </a:r>
                      <a:r>
                        <a:rPr lang="en-US" sz="1600" b="0" i="0" u="none" strike="noStrike" baseline="0" dirty="0" smtClean="0">
                          <a:solidFill>
                            <a:srgbClr val="000000"/>
                          </a:solidFill>
                          <a:effectLst/>
                          <a:latin typeface="Calibri Light" panose="020F0302020204030204" pitchFamily="34" charset="0"/>
                        </a:rPr>
                        <a:t> to deduct TDS, then buyer to ensure tax has been paid before the transfer. </a:t>
                      </a:r>
                      <a:endParaRPr lang="en-US" sz="16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2997369520"/>
                  </a:ext>
                </a:extLst>
              </a:tr>
              <a:tr h="301007">
                <a:tc>
                  <a:txBody>
                    <a:bodyPr/>
                    <a:lstStyle/>
                    <a:p>
                      <a:pPr algn="l" rtl="0" fontAlgn="t"/>
                      <a:r>
                        <a:rPr lang="en-US" sz="1600" b="1" i="0" u="none" strike="noStrike" dirty="0">
                          <a:solidFill>
                            <a:srgbClr val="000000"/>
                          </a:solidFill>
                          <a:effectLst/>
                          <a:latin typeface="Calibri Light" panose="020F0302020204030204" pitchFamily="34" charset="0"/>
                        </a:rPr>
                        <a:t>Applicable from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1st July, 2022 (Threshold limit to be determined for FY 2022-23, though liability to deduct TDS only on </a:t>
                      </a:r>
                      <a:r>
                        <a:rPr lang="en-US" sz="1600" b="0" i="0" u="none" strike="noStrike" dirty="0" smtClean="0">
                          <a:solidFill>
                            <a:srgbClr val="000000"/>
                          </a:solidFill>
                          <a:effectLst/>
                          <a:latin typeface="Calibri Light" panose="020F0302020204030204" pitchFamily="34" charset="0"/>
                        </a:rPr>
                        <a:t>transfer on </a:t>
                      </a:r>
                      <a:r>
                        <a:rPr lang="en-US" sz="1600" b="0" i="0" u="none" strike="noStrike" dirty="0">
                          <a:solidFill>
                            <a:srgbClr val="000000"/>
                          </a:solidFill>
                          <a:effectLst/>
                          <a:latin typeface="Calibri Light" panose="020F0302020204030204" pitchFamily="34" charset="0"/>
                        </a:rPr>
                        <a:t>after 1</a:t>
                      </a:r>
                      <a:r>
                        <a:rPr lang="en-US" sz="1600" b="0" i="0" u="none" strike="noStrike" baseline="30000" dirty="0">
                          <a:solidFill>
                            <a:srgbClr val="000000"/>
                          </a:solidFill>
                          <a:effectLst/>
                          <a:latin typeface="Calibri Light" panose="020F0302020204030204" pitchFamily="34" charset="0"/>
                        </a:rPr>
                        <a:t>st</a:t>
                      </a:r>
                      <a:r>
                        <a:rPr lang="en-US" sz="1600" b="0" i="0" u="none" strike="noStrike" dirty="0">
                          <a:solidFill>
                            <a:srgbClr val="000000"/>
                          </a:solidFill>
                          <a:effectLst/>
                          <a:latin typeface="Calibri Light" panose="020F0302020204030204" pitchFamily="34" charset="0"/>
                        </a:rPr>
                        <a:t> July, 2022)</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00492401"/>
                  </a:ext>
                </a:extLst>
              </a:tr>
              <a:tr h="301007">
                <a:tc>
                  <a:txBody>
                    <a:bodyPr/>
                    <a:lstStyle/>
                    <a:p>
                      <a:pPr algn="l" rtl="0" fontAlgn="t"/>
                      <a:r>
                        <a:rPr lang="en-US" sz="1600" b="1" i="0" u="none" strike="noStrike" dirty="0" smtClean="0">
                          <a:solidFill>
                            <a:srgbClr val="000000"/>
                          </a:solidFill>
                          <a:effectLst/>
                          <a:latin typeface="Calibri Light" panose="020F0302020204030204" pitchFamily="34" charset="0"/>
                        </a:rPr>
                        <a:t>Lower</a:t>
                      </a:r>
                      <a:r>
                        <a:rPr lang="en-US" sz="1600" b="1" i="0" u="none" strike="noStrike" baseline="0" dirty="0" smtClean="0">
                          <a:solidFill>
                            <a:srgbClr val="000000"/>
                          </a:solidFill>
                          <a:effectLst/>
                          <a:latin typeface="Calibri Light" panose="020F0302020204030204" pitchFamily="34" charset="0"/>
                        </a:rPr>
                        <a:t> TDS Application </a:t>
                      </a:r>
                      <a:endParaRPr lang="en-US" sz="1600" b="1"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just" rtl="0" fontAlgn="t"/>
                      <a:r>
                        <a:rPr lang="en-US" sz="1600" b="0" i="0" u="none" strike="noStrike" dirty="0" smtClean="0">
                          <a:solidFill>
                            <a:srgbClr val="000000"/>
                          </a:solidFill>
                          <a:effectLst/>
                          <a:latin typeface="Calibri Light" panose="020F0302020204030204" pitchFamily="34" charset="0"/>
                        </a:rPr>
                        <a:t>No reference</a:t>
                      </a:r>
                      <a:r>
                        <a:rPr lang="en-US" sz="1600" b="0" i="0" u="none" strike="noStrike" baseline="0" dirty="0" smtClean="0">
                          <a:solidFill>
                            <a:srgbClr val="000000"/>
                          </a:solidFill>
                          <a:effectLst/>
                          <a:latin typeface="Calibri Light" panose="020F0302020204030204" pitchFamily="34" charset="0"/>
                        </a:rPr>
                        <a:t> of Sec 194S in Sec 197 which means no application can be made for Lower or NIL TDS and TDS deduction to be undertaken mandatorily</a:t>
                      </a:r>
                      <a:endParaRPr lang="en-US" sz="16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301007">
                <a:tc>
                  <a:txBody>
                    <a:bodyPr/>
                    <a:lstStyle/>
                    <a:p>
                      <a:pPr algn="l" rtl="0" fontAlgn="t"/>
                      <a:r>
                        <a:rPr lang="en-US" sz="1600" b="1" i="0" u="none" strike="noStrike" dirty="0" smtClean="0">
                          <a:solidFill>
                            <a:srgbClr val="000000"/>
                          </a:solidFill>
                          <a:effectLst/>
                          <a:latin typeface="Calibri Light" panose="020F0302020204030204" pitchFamily="34" charset="0"/>
                        </a:rPr>
                        <a:t>Relaxation to specified</a:t>
                      </a:r>
                      <a:r>
                        <a:rPr lang="en-US" sz="1600" b="1" i="0" u="none" strike="noStrike" baseline="0" dirty="0" smtClean="0">
                          <a:solidFill>
                            <a:srgbClr val="000000"/>
                          </a:solidFill>
                          <a:effectLst/>
                          <a:latin typeface="Calibri Light" panose="020F0302020204030204" pitchFamily="34" charset="0"/>
                        </a:rPr>
                        <a:t> persons</a:t>
                      </a:r>
                      <a:endParaRPr lang="en-US" sz="1600" b="1"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342900" indent="-342900" algn="just" rtl="0" fontAlgn="t">
                        <a:buAutoNum type="alphaLcPeriod"/>
                      </a:pPr>
                      <a:r>
                        <a:rPr lang="en-US" sz="1600" b="0" i="0" u="none" strike="noStrike" dirty="0" smtClean="0">
                          <a:solidFill>
                            <a:srgbClr val="000000"/>
                          </a:solidFill>
                          <a:effectLst/>
                          <a:latin typeface="Calibri Light" panose="020F0302020204030204" pitchFamily="34" charset="0"/>
                        </a:rPr>
                        <a:t>Specified person not required to obtain TAN number</a:t>
                      </a:r>
                    </a:p>
                    <a:p>
                      <a:pPr marL="342900" indent="-342900" algn="just" rtl="0" fontAlgn="t">
                        <a:buAutoNum type="alphaLcPeriod"/>
                      </a:pPr>
                      <a:r>
                        <a:rPr lang="en-US" sz="1600" b="0" i="0" u="none" strike="noStrike" dirty="0" smtClean="0">
                          <a:solidFill>
                            <a:srgbClr val="000000"/>
                          </a:solidFill>
                          <a:effectLst/>
                          <a:latin typeface="Calibri Light" panose="020F0302020204030204" pitchFamily="34" charset="0"/>
                        </a:rPr>
                        <a:t>Higher rate not applicable in case specified person has</a:t>
                      </a:r>
                      <a:r>
                        <a:rPr lang="en-US" sz="1600" b="0" i="0" u="none" strike="noStrike" baseline="0" dirty="0" smtClean="0">
                          <a:solidFill>
                            <a:srgbClr val="000000"/>
                          </a:solidFill>
                          <a:effectLst/>
                          <a:latin typeface="Calibri Light" panose="020F0302020204030204" pitchFamily="34" charset="0"/>
                        </a:rPr>
                        <a:t> not filed returns of income in 2 of the immediately preceding previous year</a:t>
                      </a:r>
                      <a:endParaRPr lang="en-US" sz="16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993019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156325"/>
            <a:ext cx="2743200" cy="365125"/>
          </a:xfrm>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a:xfrm>
            <a:off x="4038600" y="6156325"/>
            <a:ext cx="4114800" cy="365125"/>
          </a:xfrm>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a:xfrm>
            <a:off x="8610600" y="6156325"/>
            <a:ext cx="2743200" cy="365125"/>
          </a:xfrm>
        </p:spPr>
        <p:txBody>
          <a:bodyPr/>
          <a:lstStyle/>
          <a:p>
            <a:pPr algn="ctr"/>
            <a:fld id="{DDE6C544-D191-447F-BB85-3DD2BD02548C}" type="slidenum">
              <a:rPr lang="en-US" smtClean="0">
                <a:latin typeface="Georgia" panose="02040502050405020303" pitchFamily="18" charset="0"/>
              </a:rPr>
              <a:pPr algn="ctr"/>
              <a:t>15</a:t>
            </a:fld>
            <a:endParaRPr lang="en-US">
              <a:latin typeface="Georgia" panose="02040502050405020303" pitchFamily="18" charset="0"/>
            </a:endParaRPr>
          </a:p>
        </p:txBody>
      </p:sp>
      <p:cxnSp>
        <p:nvCxnSpPr>
          <p:cNvPr id="8" name="Straight Connector 7"/>
          <p:cNvCxnSpPr/>
          <p:nvPr/>
        </p:nvCxnSpPr>
        <p:spPr>
          <a:xfrm>
            <a:off x="0" y="431346"/>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102804"/>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13628" y="555980"/>
            <a:ext cx="11729843" cy="2585323"/>
          </a:xfrm>
          <a:prstGeom prst="rect">
            <a:avLst/>
          </a:prstGeom>
          <a:noFill/>
        </p:spPr>
        <p:txBody>
          <a:bodyPr wrap="square" rtlCol="0">
            <a:spAutoFit/>
          </a:bodyPr>
          <a:lstStyle/>
          <a:p>
            <a:pPr marL="342900" indent="-342900" algn="just">
              <a:buFont typeface="Arial" panose="020B0604020202020204" pitchFamily="34" charset="0"/>
              <a:buChar char="•"/>
            </a:pPr>
            <a:r>
              <a:rPr lang="en-US" dirty="0" smtClean="0">
                <a:latin typeface="+mj-lt"/>
              </a:rPr>
              <a:t>Guidelines issued in the form of </a:t>
            </a:r>
            <a:r>
              <a:rPr lang="en-US" b="1" dirty="0" smtClean="0">
                <a:latin typeface="+mj-lt"/>
              </a:rPr>
              <a:t>Circular no. 13/2022 dated 22</a:t>
            </a:r>
            <a:r>
              <a:rPr lang="en-US" b="1" baseline="30000" dirty="0" smtClean="0">
                <a:latin typeface="+mj-lt"/>
              </a:rPr>
              <a:t>nd</a:t>
            </a:r>
            <a:r>
              <a:rPr lang="en-US" b="1" dirty="0" smtClean="0">
                <a:latin typeface="+mj-lt"/>
              </a:rPr>
              <a:t> June, 2022</a:t>
            </a:r>
            <a:r>
              <a:rPr lang="en-US" dirty="0" smtClean="0">
                <a:latin typeface="+mj-lt"/>
              </a:rPr>
              <a:t> for removing difficulties</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b="1" dirty="0" smtClean="0">
                <a:latin typeface="+mj-lt"/>
              </a:rPr>
              <a:t>FAQ 1 -</a:t>
            </a:r>
            <a:r>
              <a:rPr lang="en-US" dirty="0" smtClean="0">
                <a:latin typeface="+mj-lt"/>
              </a:rPr>
              <a:t>  </a:t>
            </a:r>
            <a:r>
              <a:rPr lang="en-US" b="1" dirty="0" smtClean="0">
                <a:latin typeface="+mj-lt"/>
              </a:rPr>
              <a:t>TDS deduction in case transfer of VDA through exchange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smtClean="0">
              <a:latin typeface="+mj-lt"/>
            </a:endParaRPr>
          </a:p>
          <a:p>
            <a:pPr marL="342900" indent="-342900" algn="just">
              <a:buFont typeface="Arial" panose="020B0604020202020204" pitchFamily="34" charset="0"/>
              <a:buChar char="•"/>
            </a:pPr>
            <a:endParaRPr lang="en-US" dirty="0" smtClean="0">
              <a:latin typeface="+mj-lt"/>
            </a:endParaRPr>
          </a:p>
          <a:p>
            <a:pPr marL="342900" indent="-342900" algn="just">
              <a:buFont typeface="Arial" panose="020B0604020202020204" pitchFamily="34" charset="0"/>
              <a:buChar char="•"/>
            </a:pPr>
            <a:endParaRPr lang="en-US" dirty="0" smtClean="0">
              <a:latin typeface="+mj-lt"/>
            </a:endParaRPr>
          </a:p>
          <a:p>
            <a:pPr marL="342900" indent="-342900" algn="just">
              <a:buFont typeface="Arial" panose="020B0604020202020204" pitchFamily="34" charset="0"/>
              <a:buChar char="•"/>
            </a:pPr>
            <a:endParaRPr lang="en-US" dirty="0" smtClean="0">
              <a:latin typeface="+mj-lt"/>
            </a:endParaRPr>
          </a:p>
          <a:p>
            <a:pPr marL="342900" indent="-342900" algn="just">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115001"/>
            <a:ext cx="11603234" cy="523220"/>
          </a:xfrm>
          <a:prstGeom prst="rect">
            <a:avLst/>
          </a:prstGeom>
          <a:noFill/>
        </p:spPr>
        <p:txBody>
          <a:bodyPr wrap="square">
            <a:spAutoFit/>
          </a:bodyPr>
          <a:lstStyle/>
          <a:p>
            <a:pPr algn="ctr"/>
            <a:r>
              <a:rPr lang="en-IN" sz="2800" b="1" dirty="0">
                <a:latin typeface="+mj-lt"/>
              </a:rPr>
              <a:t>Sec </a:t>
            </a:r>
            <a:r>
              <a:rPr lang="en-IN" sz="2800" b="1" dirty="0" smtClean="0">
                <a:latin typeface="+mj-lt"/>
              </a:rPr>
              <a:t>194S </a:t>
            </a:r>
            <a:r>
              <a:rPr lang="en-IN" sz="2800" b="1" dirty="0">
                <a:latin typeface="+mj-lt"/>
              </a:rPr>
              <a:t>– FAQs </a:t>
            </a:r>
            <a:r>
              <a:rPr lang="en-US" sz="2800" b="1" dirty="0">
                <a:latin typeface="+mj-lt"/>
              </a:rPr>
              <a:t>issued in Circular for removing difficulties</a:t>
            </a:r>
          </a:p>
        </p:txBody>
      </p:sp>
      <p:graphicFrame>
        <p:nvGraphicFramePr>
          <p:cNvPr id="13" name="Table 12"/>
          <p:cNvGraphicFramePr>
            <a:graphicFrameLocks noGrp="1"/>
          </p:cNvGraphicFramePr>
          <p:nvPr>
            <p:extLst>
              <p:ext uri="{D42A27DB-BD31-4B8C-83A1-F6EECF244321}">
                <p14:modId xmlns:p14="http://schemas.microsoft.com/office/powerpoint/2010/main" val="2470601598"/>
              </p:ext>
            </p:extLst>
          </p:nvPr>
        </p:nvGraphicFramePr>
        <p:xfrm>
          <a:off x="652461" y="1486253"/>
          <a:ext cx="10887078" cy="4537095"/>
        </p:xfrm>
        <a:graphic>
          <a:graphicData uri="http://schemas.openxmlformats.org/drawingml/2006/table">
            <a:tbl>
              <a:tblPr>
                <a:tableStyleId>{5C22544A-7EE6-4342-B048-85BDC9FD1C3A}</a:tableStyleId>
              </a:tblPr>
              <a:tblGrid>
                <a:gridCol w="1161099"/>
                <a:gridCol w="1127760"/>
                <a:gridCol w="1005840"/>
                <a:gridCol w="960120"/>
                <a:gridCol w="1478280"/>
                <a:gridCol w="5153979"/>
              </a:tblGrid>
              <a:tr h="1072694">
                <a:tc>
                  <a:txBody>
                    <a:bodyPr/>
                    <a:lstStyle/>
                    <a:p>
                      <a:pPr algn="just" fontAlgn="t"/>
                      <a:r>
                        <a:rPr lang="en-US" sz="1850" b="1" u="none" strike="noStrike" dirty="0">
                          <a:effectLst/>
                        </a:rPr>
                        <a:t>Seller </a:t>
                      </a:r>
                      <a:endParaRPr lang="en-IN" sz="1850" b="1"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b="1" u="none" strike="noStrike" dirty="0">
                          <a:effectLst/>
                        </a:rPr>
                        <a:t>Buyer </a:t>
                      </a:r>
                      <a:endParaRPr lang="en-IN" sz="1850" b="1"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b="1" u="none" strike="noStrike" dirty="0" smtClean="0">
                          <a:effectLst/>
                        </a:rPr>
                        <a:t>Broker Involved</a:t>
                      </a:r>
                      <a:endParaRPr lang="en-IN" sz="1850" b="1"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b="1" u="none" strike="noStrike" dirty="0" smtClean="0">
                          <a:effectLst/>
                        </a:rPr>
                        <a:t>Transaction </a:t>
                      </a:r>
                      <a:r>
                        <a:rPr lang="en-US" sz="1850" b="1" u="none" strike="noStrike" dirty="0">
                          <a:effectLst/>
                        </a:rPr>
                        <a:t>in cash or in kind? </a:t>
                      </a:r>
                      <a:endParaRPr lang="en-IN" sz="1850" b="1"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b="1" u="none" strike="noStrike" dirty="0">
                          <a:effectLst/>
                        </a:rPr>
                        <a:t>Who will deduct tax? </a:t>
                      </a:r>
                      <a:endParaRPr lang="en-IN" sz="1850" b="1"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b="1" u="none" strike="noStrike" dirty="0">
                          <a:effectLst/>
                        </a:rPr>
                        <a:t>Remarks </a:t>
                      </a:r>
                      <a:endParaRPr lang="en-IN" sz="1850" b="1"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431514">
                <a:tc>
                  <a:txBody>
                    <a:bodyPr/>
                    <a:lstStyle/>
                    <a:p>
                      <a:pPr algn="just" fontAlgn="t"/>
                      <a:r>
                        <a:rPr lang="en-US" sz="1850" u="none" strike="noStrike" dirty="0">
                          <a:effectLst/>
                        </a:rPr>
                        <a:t>Any Person</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n-US" sz="1850" u="none" strike="noStrike" dirty="0">
                          <a:effectLst/>
                        </a:rPr>
                        <a:t>Any Person</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n-US" sz="1850" u="none" strike="noStrike" dirty="0">
                          <a:effectLst/>
                        </a:rPr>
                        <a:t>No</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n-US" sz="1850" u="none" strike="noStrike" dirty="0">
                          <a:effectLst/>
                        </a:rPr>
                        <a:t>In cash</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n-US" sz="1850" u="none" strike="noStrike" dirty="0">
                          <a:effectLst/>
                        </a:rPr>
                        <a:t>Exchange</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n-US" sz="1850" u="none" strike="noStrike" dirty="0">
                          <a:effectLst/>
                        </a:rPr>
                        <a:t>-</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1514">
                <a:tc>
                  <a:txBody>
                    <a:bodyPr/>
                    <a:lstStyle/>
                    <a:p>
                      <a:pPr algn="just" fontAlgn="t"/>
                      <a:r>
                        <a:rPr lang="en-US" sz="1850" u="none" strike="noStrike" dirty="0">
                          <a:effectLst/>
                        </a:rPr>
                        <a:t>Broker</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u="none" strike="noStrike" dirty="0">
                          <a:effectLst/>
                        </a:rPr>
                        <a:t>Any Person</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u="none" strike="noStrike" dirty="0">
                          <a:effectLst/>
                        </a:rPr>
                        <a:t>-</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u="none" strike="noStrike" dirty="0">
                          <a:effectLst/>
                        </a:rPr>
                        <a:t>In cash</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u="none" strike="noStrike" dirty="0">
                          <a:effectLst/>
                        </a:rPr>
                        <a:t>Exchange</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u="none" strike="noStrike" dirty="0">
                          <a:effectLst/>
                        </a:rPr>
                        <a:t>-</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431514">
                <a:tc>
                  <a:txBody>
                    <a:bodyPr/>
                    <a:lstStyle/>
                    <a:p>
                      <a:pPr algn="just" fontAlgn="t"/>
                      <a:r>
                        <a:rPr lang="en-US" sz="1850" u="none" strike="noStrike" dirty="0">
                          <a:effectLst/>
                        </a:rPr>
                        <a:t>Any Person</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n-US" sz="1850" u="none" strike="noStrike" dirty="0">
                          <a:effectLst/>
                        </a:rPr>
                        <a:t>Any Person</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n-US" sz="1850" u="none" strike="noStrike" dirty="0">
                          <a:effectLst/>
                        </a:rPr>
                        <a:t>Yes</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n-US" sz="1850" u="none" strike="noStrike">
                          <a:effectLst/>
                        </a:rPr>
                        <a:t>In cash</a:t>
                      </a:r>
                      <a:endParaRPr lang="en-IN" sz="1850" b="0" i="0" u="none" strike="noStrike">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n-US" sz="1850" u="none" strike="noStrike">
                          <a:effectLst/>
                        </a:rPr>
                        <a:t>Exchange and Broker</a:t>
                      </a:r>
                      <a:endParaRPr lang="en-IN" sz="1850" b="0" i="0" u="none" strike="noStrike">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n-US" sz="1850" u="none" strike="noStrike" dirty="0" smtClean="0">
                          <a:effectLst/>
                        </a:rPr>
                        <a:t>Only </a:t>
                      </a:r>
                      <a:r>
                        <a:rPr lang="en-US" sz="1850" u="none" strike="noStrike" dirty="0">
                          <a:effectLst/>
                        </a:rPr>
                        <a:t>Broker will deduct if there is an agreement between the Broker and Exchange that the Broker will deduct the tax.</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5240">
                <a:tc>
                  <a:txBody>
                    <a:bodyPr/>
                    <a:lstStyle/>
                    <a:p>
                      <a:pPr algn="just" fontAlgn="t"/>
                      <a:r>
                        <a:rPr lang="en-US" sz="1850" u="none" strike="noStrike" dirty="0">
                          <a:effectLst/>
                        </a:rPr>
                        <a:t>Exchange</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u="none" strike="noStrike" dirty="0">
                          <a:effectLst/>
                        </a:rPr>
                        <a:t>Any Person</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u="none" strike="noStrike" dirty="0">
                          <a:effectLst/>
                        </a:rPr>
                        <a:t>No</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u="none" strike="noStrike" dirty="0">
                          <a:effectLst/>
                        </a:rPr>
                        <a:t>In cash</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u="none" strike="noStrike" dirty="0" smtClean="0">
                          <a:effectLst/>
                        </a:rPr>
                        <a:t>Exchange and Buyer</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u="none" strike="noStrike" dirty="0">
                          <a:effectLst/>
                        </a:rPr>
                        <a:t>No tax will be deducted if the Exchange enters into an agreement with the buyer or broker that the Exchange would pay the tax on or before the due date for that quarter.</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spTree>
    <p:extLst>
      <p:ext uri="{BB962C8B-B14F-4D97-AF65-F5344CB8AC3E}">
        <p14:creationId xmlns:p14="http://schemas.microsoft.com/office/powerpoint/2010/main" val="13047845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156325"/>
            <a:ext cx="2743200" cy="365125"/>
          </a:xfrm>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a:xfrm>
            <a:off x="4038600" y="6156325"/>
            <a:ext cx="4114800" cy="365125"/>
          </a:xfrm>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a:xfrm>
            <a:off x="8610600" y="6156325"/>
            <a:ext cx="2743200" cy="365125"/>
          </a:xfrm>
        </p:spPr>
        <p:txBody>
          <a:bodyPr/>
          <a:lstStyle/>
          <a:p>
            <a:pPr algn="ctr"/>
            <a:fld id="{DDE6C544-D191-447F-BB85-3DD2BD02548C}" type="slidenum">
              <a:rPr lang="en-US" smtClean="0">
                <a:latin typeface="Georgia" panose="02040502050405020303" pitchFamily="18" charset="0"/>
              </a:rPr>
              <a:pPr algn="ctr"/>
              <a:t>16</a:t>
            </a:fld>
            <a:endParaRPr lang="en-US">
              <a:latin typeface="Georgia" panose="02040502050405020303" pitchFamily="18" charset="0"/>
            </a:endParaRPr>
          </a:p>
        </p:txBody>
      </p:sp>
      <p:cxnSp>
        <p:nvCxnSpPr>
          <p:cNvPr id="8" name="Straight Connector 7"/>
          <p:cNvCxnSpPr/>
          <p:nvPr/>
        </p:nvCxnSpPr>
        <p:spPr>
          <a:xfrm>
            <a:off x="0" y="431346"/>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102804"/>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13628" y="551319"/>
            <a:ext cx="11729843" cy="1200329"/>
          </a:xfrm>
          <a:prstGeom prst="rect">
            <a:avLst/>
          </a:prstGeom>
          <a:noFill/>
        </p:spPr>
        <p:txBody>
          <a:bodyPr wrap="square" rtlCol="0">
            <a:spAutoFit/>
          </a:bodyPr>
          <a:lstStyle/>
          <a:p>
            <a:pPr marL="342900" indent="-342900" algn="just">
              <a:buFont typeface="Arial" panose="020B0604020202020204" pitchFamily="34" charset="0"/>
              <a:buChar char="•"/>
            </a:pPr>
            <a:endParaRPr lang="en-US" dirty="0" smtClean="0">
              <a:latin typeface="+mj-lt"/>
            </a:endParaRPr>
          </a:p>
          <a:p>
            <a:pPr marL="342900" indent="-342900" algn="just">
              <a:buFont typeface="Arial" panose="020B0604020202020204" pitchFamily="34" charset="0"/>
              <a:buChar char="•"/>
            </a:pPr>
            <a:endParaRPr lang="en-US" dirty="0" smtClean="0">
              <a:latin typeface="+mj-lt"/>
            </a:endParaRPr>
          </a:p>
          <a:p>
            <a:pPr marL="342900" indent="-342900" algn="just">
              <a:buFont typeface="Arial" panose="020B0604020202020204" pitchFamily="34" charset="0"/>
              <a:buChar char="•"/>
            </a:pPr>
            <a:endParaRPr lang="en-US" dirty="0" smtClean="0">
              <a:latin typeface="+mj-lt"/>
            </a:endParaRPr>
          </a:p>
          <a:p>
            <a:pPr marL="342900" indent="-342900" algn="just">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115001"/>
            <a:ext cx="11603234" cy="523220"/>
          </a:xfrm>
          <a:prstGeom prst="rect">
            <a:avLst/>
          </a:prstGeom>
          <a:noFill/>
        </p:spPr>
        <p:txBody>
          <a:bodyPr wrap="square">
            <a:spAutoFit/>
          </a:bodyPr>
          <a:lstStyle/>
          <a:p>
            <a:pPr algn="ctr"/>
            <a:r>
              <a:rPr lang="en-IN" sz="2800" b="1" dirty="0">
                <a:latin typeface="+mj-lt"/>
              </a:rPr>
              <a:t>Sec </a:t>
            </a:r>
            <a:r>
              <a:rPr lang="en-IN" sz="2800" b="1" dirty="0" smtClean="0">
                <a:latin typeface="+mj-lt"/>
              </a:rPr>
              <a:t>194S </a:t>
            </a:r>
            <a:r>
              <a:rPr lang="en-IN" sz="2800" b="1" dirty="0">
                <a:latin typeface="+mj-lt"/>
              </a:rPr>
              <a:t>– FAQs </a:t>
            </a:r>
            <a:r>
              <a:rPr lang="en-US" sz="2800" b="1" dirty="0">
                <a:latin typeface="+mj-lt"/>
              </a:rPr>
              <a:t>issued in Circular for removing difficulties</a:t>
            </a:r>
          </a:p>
        </p:txBody>
      </p:sp>
      <p:graphicFrame>
        <p:nvGraphicFramePr>
          <p:cNvPr id="13" name="Table 12"/>
          <p:cNvGraphicFramePr>
            <a:graphicFrameLocks noGrp="1"/>
          </p:cNvGraphicFramePr>
          <p:nvPr>
            <p:extLst>
              <p:ext uri="{D42A27DB-BD31-4B8C-83A1-F6EECF244321}">
                <p14:modId xmlns:p14="http://schemas.microsoft.com/office/powerpoint/2010/main" val="596172098"/>
              </p:ext>
            </p:extLst>
          </p:nvPr>
        </p:nvGraphicFramePr>
        <p:xfrm>
          <a:off x="396240" y="797247"/>
          <a:ext cx="11420623" cy="4255155"/>
        </p:xfrm>
        <a:graphic>
          <a:graphicData uri="http://schemas.openxmlformats.org/drawingml/2006/table">
            <a:tbl>
              <a:tblPr>
                <a:tableStyleId>{5C22544A-7EE6-4342-B048-85BDC9FD1C3A}</a:tableStyleId>
              </a:tblPr>
              <a:tblGrid>
                <a:gridCol w="1019163"/>
                <a:gridCol w="1242072"/>
                <a:gridCol w="900113"/>
                <a:gridCol w="1442871"/>
                <a:gridCol w="1790529"/>
                <a:gridCol w="5025875"/>
              </a:tblGrid>
              <a:tr h="519295">
                <a:tc>
                  <a:txBody>
                    <a:bodyPr/>
                    <a:lstStyle/>
                    <a:p>
                      <a:pPr algn="just" fontAlgn="t"/>
                      <a:r>
                        <a:rPr lang="en-US" sz="1850" b="1" u="none" strike="noStrike" dirty="0">
                          <a:effectLst/>
                        </a:rPr>
                        <a:t>Seller </a:t>
                      </a:r>
                      <a:endParaRPr lang="en-IN" sz="1850" b="1"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b="1" u="none" strike="noStrike" dirty="0">
                          <a:effectLst/>
                        </a:rPr>
                        <a:t>Buyer </a:t>
                      </a:r>
                      <a:endParaRPr lang="en-IN" sz="1850" b="1"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b="1" u="none" strike="noStrike" dirty="0" smtClean="0">
                          <a:effectLst/>
                        </a:rPr>
                        <a:t>Broker </a:t>
                      </a:r>
                      <a:r>
                        <a:rPr lang="en-US" sz="1850" b="1" u="none" strike="noStrike" dirty="0">
                          <a:effectLst/>
                        </a:rPr>
                        <a:t>Involved </a:t>
                      </a:r>
                      <a:endParaRPr lang="en-IN" sz="1850" b="1"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b="1" u="none" strike="noStrike" dirty="0" smtClean="0">
                          <a:effectLst/>
                        </a:rPr>
                        <a:t>Transaction </a:t>
                      </a:r>
                      <a:r>
                        <a:rPr lang="en-US" sz="1850" b="1" u="none" strike="noStrike" dirty="0">
                          <a:effectLst/>
                        </a:rPr>
                        <a:t>in cash or in kind? </a:t>
                      </a:r>
                      <a:endParaRPr lang="en-IN" sz="1850" b="1"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b="1" u="none" strike="noStrike" dirty="0">
                          <a:effectLst/>
                        </a:rPr>
                        <a:t>Who will deduct tax? </a:t>
                      </a:r>
                      <a:endParaRPr lang="en-IN" sz="1850" b="1"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b="1" u="none" strike="noStrike" dirty="0">
                          <a:effectLst/>
                        </a:rPr>
                        <a:t>Remarks </a:t>
                      </a:r>
                      <a:endParaRPr lang="en-IN" sz="1850" b="1"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32582">
                <a:tc rowSpan="2">
                  <a:txBody>
                    <a:bodyPr/>
                    <a:lstStyle/>
                    <a:p>
                      <a:pPr algn="just" fontAlgn="t"/>
                      <a:r>
                        <a:rPr lang="en-US" sz="1850" u="none" strike="noStrike" dirty="0">
                          <a:effectLst/>
                        </a:rPr>
                        <a:t>Any Person</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just" fontAlgn="t"/>
                      <a:r>
                        <a:rPr lang="en-US" sz="1850" u="none" strike="noStrike" dirty="0">
                          <a:effectLst/>
                        </a:rPr>
                        <a:t>Any Person</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just" fontAlgn="t"/>
                      <a:r>
                        <a:rPr lang="en-US" sz="1850" u="none" strike="noStrike" dirty="0">
                          <a:effectLst/>
                        </a:rPr>
                        <a:t>No</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just" fontAlgn="t"/>
                      <a:r>
                        <a:rPr lang="en-US" sz="1850" u="none" strike="noStrike" dirty="0">
                          <a:effectLst/>
                        </a:rPr>
                        <a:t>In kind</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n-US" sz="1850" u="none" strike="noStrike" dirty="0">
                          <a:effectLst/>
                        </a:rPr>
                        <a:t>(a) Buyer and Seller; or </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n-US" sz="1850" u="none" strike="noStrike" dirty="0">
                          <a:effectLst/>
                        </a:rPr>
                        <a:t>Buyer and seller will pay their respective taxes and share the evidence of payment with the other party. </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6603">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just" fontAlgn="t"/>
                      <a:r>
                        <a:rPr lang="en-US" sz="1850" u="none" strike="noStrike" dirty="0">
                          <a:effectLst/>
                        </a:rPr>
                        <a:t>(b) Exchange</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n-US" sz="1850" u="none" strike="noStrike" dirty="0">
                          <a:effectLst/>
                        </a:rPr>
                        <a:t>As an alternative, the Exchange can deduct from both the parties if there is a written agreement with both the parties.</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582">
                <a:tc rowSpan="2">
                  <a:txBody>
                    <a:bodyPr/>
                    <a:lstStyle/>
                    <a:p>
                      <a:pPr algn="just" fontAlgn="t"/>
                      <a:r>
                        <a:rPr lang="en-US" sz="1850" u="none" strike="noStrike" dirty="0">
                          <a:effectLst/>
                        </a:rPr>
                        <a:t>Broker</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rowSpan="2">
                  <a:txBody>
                    <a:bodyPr/>
                    <a:lstStyle/>
                    <a:p>
                      <a:pPr algn="just" fontAlgn="t"/>
                      <a:r>
                        <a:rPr lang="en-US" sz="1850" u="none" strike="noStrike" dirty="0">
                          <a:effectLst/>
                        </a:rPr>
                        <a:t>Any Person</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rowSpan="2">
                  <a:txBody>
                    <a:bodyPr/>
                    <a:lstStyle/>
                    <a:p>
                      <a:pPr algn="just" fontAlgn="t"/>
                      <a:r>
                        <a:rPr lang="en-US" sz="1850" u="none" strike="noStrike" dirty="0">
                          <a:effectLst/>
                        </a:rPr>
                        <a:t>-</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rowSpan="2">
                  <a:txBody>
                    <a:bodyPr/>
                    <a:lstStyle/>
                    <a:p>
                      <a:pPr algn="just" fontAlgn="t"/>
                      <a:r>
                        <a:rPr lang="en-US" sz="1850" u="none" strike="noStrike" dirty="0">
                          <a:effectLst/>
                        </a:rPr>
                        <a:t>In kind</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u="none" strike="noStrike" dirty="0">
                          <a:effectLst/>
                        </a:rPr>
                        <a:t>(a) Broker and Seller; or </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u="none" strike="noStrike" dirty="0">
                          <a:effectLst/>
                        </a:rPr>
                        <a:t>Broker and seller will pay their respective taxes and share the evidence of payment with the other party. </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416603">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just" fontAlgn="t"/>
                      <a:r>
                        <a:rPr lang="en-US" sz="1850" u="none" strike="noStrike" dirty="0">
                          <a:effectLst/>
                        </a:rPr>
                        <a:t>(b) Exchange</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50" u="none" strike="noStrike" dirty="0">
                          <a:effectLst/>
                        </a:rPr>
                        <a:t>As an alternative, the Exchange can deduct from both the parties if there is a written agreement with both the parties.</a:t>
                      </a:r>
                      <a:endParaRPr lang="en-IN" sz="185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spTree>
    <p:extLst>
      <p:ext uri="{BB962C8B-B14F-4D97-AF65-F5344CB8AC3E}">
        <p14:creationId xmlns:p14="http://schemas.microsoft.com/office/powerpoint/2010/main" val="30903428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156325"/>
            <a:ext cx="2743200" cy="365125"/>
          </a:xfrm>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a:xfrm>
            <a:off x="4038600" y="6156325"/>
            <a:ext cx="4114800" cy="365125"/>
          </a:xfrm>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a:xfrm>
            <a:off x="8610600" y="6156325"/>
            <a:ext cx="2743200" cy="365125"/>
          </a:xfrm>
        </p:spPr>
        <p:txBody>
          <a:bodyPr/>
          <a:lstStyle/>
          <a:p>
            <a:pPr algn="ctr"/>
            <a:fld id="{DDE6C544-D191-447F-BB85-3DD2BD02548C}" type="slidenum">
              <a:rPr lang="en-US" smtClean="0">
                <a:latin typeface="Georgia" panose="02040502050405020303" pitchFamily="18" charset="0"/>
              </a:rPr>
              <a:pPr algn="ctr"/>
              <a:t>17</a:t>
            </a:fld>
            <a:endParaRPr lang="en-US">
              <a:latin typeface="Georgia" panose="02040502050405020303" pitchFamily="18" charset="0"/>
            </a:endParaRPr>
          </a:p>
        </p:txBody>
      </p:sp>
      <p:cxnSp>
        <p:nvCxnSpPr>
          <p:cNvPr id="8" name="Straight Connector 7"/>
          <p:cNvCxnSpPr/>
          <p:nvPr/>
        </p:nvCxnSpPr>
        <p:spPr>
          <a:xfrm>
            <a:off x="0" y="431346"/>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102804"/>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13628" y="551319"/>
            <a:ext cx="11729843" cy="1200329"/>
          </a:xfrm>
          <a:prstGeom prst="rect">
            <a:avLst/>
          </a:prstGeom>
          <a:noFill/>
        </p:spPr>
        <p:txBody>
          <a:bodyPr wrap="square" rtlCol="0">
            <a:spAutoFit/>
          </a:bodyPr>
          <a:lstStyle/>
          <a:p>
            <a:pPr marL="342900" indent="-342900" algn="just">
              <a:buFont typeface="Arial" panose="020B0604020202020204" pitchFamily="34" charset="0"/>
              <a:buChar char="•"/>
            </a:pPr>
            <a:endParaRPr lang="en-US" dirty="0" smtClean="0">
              <a:latin typeface="+mj-lt"/>
            </a:endParaRPr>
          </a:p>
          <a:p>
            <a:pPr marL="342900" indent="-342900" algn="just">
              <a:buFont typeface="Arial" panose="020B0604020202020204" pitchFamily="34" charset="0"/>
              <a:buChar char="•"/>
            </a:pPr>
            <a:endParaRPr lang="en-US" dirty="0" smtClean="0">
              <a:latin typeface="+mj-lt"/>
            </a:endParaRPr>
          </a:p>
          <a:p>
            <a:pPr marL="342900" indent="-342900" algn="just">
              <a:buFont typeface="Arial" panose="020B0604020202020204" pitchFamily="34" charset="0"/>
              <a:buChar char="•"/>
            </a:pPr>
            <a:endParaRPr lang="en-US" dirty="0" smtClean="0">
              <a:latin typeface="+mj-lt"/>
            </a:endParaRPr>
          </a:p>
          <a:p>
            <a:pPr marL="342900" indent="-342900" algn="just">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115001"/>
            <a:ext cx="11603234" cy="523220"/>
          </a:xfrm>
          <a:prstGeom prst="rect">
            <a:avLst/>
          </a:prstGeom>
          <a:noFill/>
        </p:spPr>
        <p:txBody>
          <a:bodyPr wrap="square">
            <a:spAutoFit/>
          </a:bodyPr>
          <a:lstStyle/>
          <a:p>
            <a:pPr algn="ctr"/>
            <a:r>
              <a:rPr lang="en-IN" sz="2800" b="1" dirty="0">
                <a:latin typeface="+mj-lt"/>
              </a:rPr>
              <a:t>Sec </a:t>
            </a:r>
            <a:r>
              <a:rPr lang="en-IN" sz="2800" b="1" dirty="0" smtClean="0">
                <a:latin typeface="+mj-lt"/>
              </a:rPr>
              <a:t>194S </a:t>
            </a:r>
            <a:r>
              <a:rPr lang="en-IN" sz="2800" b="1" dirty="0">
                <a:latin typeface="+mj-lt"/>
              </a:rPr>
              <a:t>– FAQs </a:t>
            </a:r>
            <a:r>
              <a:rPr lang="en-US" sz="2800" b="1" dirty="0">
                <a:latin typeface="+mj-lt"/>
              </a:rPr>
              <a:t>issued in Circular for removing difficulties</a:t>
            </a:r>
          </a:p>
        </p:txBody>
      </p:sp>
      <p:graphicFrame>
        <p:nvGraphicFramePr>
          <p:cNvPr id="13" name="Table 12"/>
          <p:cNvGraphicFramePr>
            <a:graphicFrameLocks noGrp="1"/>
          </p:cNvGraphicFramePr>
          <p:nvPr>
            <p:extLst>
              <p:ext uri="{D42A27DB-BD31-4B8C-83A1-F6EECF244321}">
                <p14:modId xmlns:p14="http://schemas.microsoft.com/office/powerpoint/2010/main" val="2614127176"/>
              </p:ext>
            </p:extLst>
          </p:nvPr>
        </p:nvGraphicFramePr>
        <p:xfrm>
          <a:off x="396240" y="711519"/>
          <a:ext cx="11420626" cy="4689495"/>
        </p:xfrm>
        <a:graphic>
          <a:graphicData uri="http://schemas.openxmlformats.org/drawingml/2006/table">
            <a:tbl>
              <a:tblPr>
                <a:tableStyleId>{5C22544A-7EE6-4342-B048-85BDC9FD1C3A}</a:tableStyleId>
              </a:tblPr>
              <a:tblGrid>
                <a:gridCol w="1303973"/>
                <a:gridCol w="957264"/>
                <a:gridCol w="1214436"/>
                <a:gridCol w="1128549"/>
                <a:gridCol w="1790529"/>
                <a:gridCol w="5025875"/>
              </a:tblGrid>
              <a:tr h="519295">
                <a:tc>
                  <a:txBody>
                    <a:bodyPr/>
                    <a:lstStyle/>
                    <a:p>
                      <a:pPr algn="just" fontAlgn="t"/>
                      <a:r>
                        <a:rPr lang="en-US" sz="1800" b="1" u="none" strike="noStrike" dirty="0">
                          <a:effectLst/>
                        </a:rPr>
                        <a:t>Seller </a:t>
                      </a:r>
                      <a:endParaRPr lang="en-IN" sz="1800" b="1"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00" b="1" u="none" strike="noStrike" dirty="0">
                          <a:effectLst/>
                        </a:rPr>
                        <a:t>Buyer </a:t>
                      </a:r>
                      <a:endParaRPr lang="en-IN" sz="1800" b="1"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00" b="1" u="none" strike="noStrike" dirty="0" smtClean="0">
                          <a:effectLst/>
                        </a:rPr>
                        <a:t>Broker </a:t>
                      </a:r>
                      <a:r>
                        <a:rPr lang="en-US" sz="1800" b="1" u="none" strike="noStrike" dirty="0">
                          <a:effectLst/>
                        </a:rPr>
                        <a:t>Involved </a:t>
                      </a:r>
                      <a:endParaRPr lang="en-IN" sz="1800" b="1"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00" b="1" u="none" strike="noStrike" dirty="0" smtClean="0">
                          <a:effectLst/>
                        </a:rPr>
                        <a:t>Transaction </a:t>
                      </a:r>
                      <a:r>
                        <a:rPr lang="en-US" sz="1800" b="1" u="none" strike="noStrike" dirty="0">
                          <a:effectLst/>
                        </a:rPr>
                        <a:t>in cash or in kind? </a:t>
                      </a:r>
                      <a:endParaRPr lang="en-IN" sz="1800" b="1"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00" b="1" u="none" strike="noStrike" dirty="0">
                          <a:effectLst/>
                        </a:rPr>
                        <a:t>Who will deduct tax? </a:t>
                      </a:r>
                      <a:endParaRPr lang="en-IN" sz="1800" b="1"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00" b="1" u="none" strike="noStrike" dirty="0">
                          <a:effectLst/>
                        </a:rPr>
                        <a:t>Remarks </a:t>
                      </a:r>
                      <a:endParaRPr lang="en-IN" sz="1800" b="1"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32582">
                <a:tc rowSpan="3">
                  <a:txBody>
                    <a:bodyPr/>
                    <a:lstStyle/>
                    <a:p>
                      <a:pPr algn="just" fontAlgn="t"/>
                      <a:r>
                        <a:rPr lang="en-US" sz="1800" u="none" strike="noStrike" dirty="0">
                          <a:effectLst/>
                        </a:rPr>
                        <a:t>Any Person</a:t>
                      </a:r>
                      <a:endParaRPr lang="en-IN" sz="180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just" fontAlgn="t"/>
                      <a:r>
                        <a:rPr lang="en-US" sz="1800" u="none" strike="noStrike" dirty="0">
                          <a:effectLst/>
                        </a:rPr>
                        <a:t>Any Person</a:t>
                      </a:r>
                      <a:endParaRPr lang="en-IN" sz="180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just" fontAlgn="t"/>
                      <a:r>
                        <a:rPr lang="en-US" sz="1800" u="none" strike="noStrike" dirty="0">
                          <a:effectLst/>
                        </a:rPr>
                        <a:t>Yes</a:t>
                      </a:r>
                      <a:endParaRPr lang="en-IN" sz="180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just" fontAlgn="t"/>
                      <a:r>
                        <a:rPr lang="en-US" sz="1800" u="none" strike="noStrike" dirty="0">
                          <a:effectLst/>
                        </a:rPr>
                        <a:t>In kind</a:t>
                      </a:r>
                      <a:endParaRPr lang="en-IN" sz="180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n-US" sz="1800" u="none" strike="noStrike" dirty="0">
                          <a:effectLst/>
                        </a:rPr>
                        <a:t>(a) Buyer and Seller; or </a:t>
                      </a:r>
                      <a:endParaRPr lang="en-IN" sz="180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n-US" sz="1800" u="none" strike="noStrike" dirty="0">
                          <a:effectLst/>
                        </a:rPr>
                        <a:t>Buyer and seller will pay their respective taxes and share the evidence of payment with the other party. </a:t>
                      </a:r>
                      <a:endParaRPr lang="en-IN" sz="180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6603">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just" fontAlgn="t"/>
                      <a:r>
                        <a:rPr lang="en-US" sz="1800" u="none" strike="noStrike">
                          <a:effectLst/>
                        </a:rPr>
                        <a:t>(b) Exchange and Broker</a:t>
                      </a:r>
                      <a:endParaRPr lang="en-IN" sz="1800" b="0" i="0" u="none" strike="noStrike">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n-US" sz="1800" u="none" strike="noStrike" dirty="0">
                          <a:effectLst/>
                        </a:rPr>
                        <a:t>As an alternative, the Exchange and Broker can deduct from both the parties if there is a written agreement with both the parties.</a:t>
                      </a:r>
                      <a:endParaRPr lang="en-IN" sz="180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6603">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just" fontAlgn="t"/>
                      <a:r>
                        <a:rPr lang="en-IN" sz="1800" u="none" strike="noStrike" dirty="0">
                          <a:effectLst/>
                        </a:rPr>
                        <a:t> </a:t>
                      </a:r>
                      <a:endParaRPr lang="en-IN" sz="1800" b="0" i="0" u="none" strike="noStrike" dirty="0">
                        <a:solidFill>
                          <a:srgbClr val="000000"/>
                        </a:solidFill>
                        <a:effectLst/>
                        <a:latin typeface="Calibri" panose="020F0502020204030204" pitchFamily="34"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n-US" sz="1800" u="none" strike="noStrike" dirty="0">
                          <a:effectLst/>
                        </a:rPr>
                        <a:t>However, only Broker will deduct if there is an agreement between the Broker and Exchange that the Broker will deduct the tax.</a:t>
                      </a:r>
                      <a:endParaRPr lang="en-IN" sz="180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9295">
                <a:tc>
                  <a:txBody>
                    <a:bodyPr/>
                    <a:lstStyle/>
                    <a:p>
                      <a:pPr algn="just" fontAlgn="t"/>
                      <a:r>
                        <a:rPr lang="en-US" sz="1800" u="none" strike="noStrike" dirty="0">
                          <a:effectLst/>
                        </a:rPr>
                        <a:t>Exchange</a:t>
                      </a:r>
                      <a:endParaRPr lang="en-IN" sz="180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00" u="none" strike="noStrike">
                          <a:effectLst/>
                        </a:rPr>
                        <a:t>Any Person</a:t>
                      </a:r>
                      <a:endParaRPr lang="en-IN" sz="1800" b="0" i="0" u="none" strike="noStrike">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00" u="none" strike="noStrike" dirty="0">
                          <a:effectLst/>
                        </a:rPr>
                        <a:t>No</a:t>
                      </a:r>
                      <a:endParaRPr lang="en-IN" sz="180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00" u="none" strike="noStrike" dirty="0">
                          <a:effectLst/>
                        </a:rPr>
                        <a:t>In kind</a:t>
                      </a:r>
                      <a:endParaRPr lang="en-IN" sz="180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00" u="none" strike="noStrike" dirty="0">
                          <a:effectLst/>
                        </a:rPr>
                        <a:t>Exchange and Buyer</a:t>
                      </a:r>
                      <a:endParaRPr lang="en-IN" sz="180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00" u="none" strike="noStrike" dirty="0">
                          <a:effectLst/>
                        </a:rPr>
                        <a:t>No tax will be deducted by the buyer if the Exchange enters into an agreement with the buyer that the Exchange would pay the tax on or before the due date for that quarter.</a:t>
                      </a:r>
                      <a:endParaRPr lang="en-IN" sz="1800" b="0" i="0" u="none" strike="noStrike" dirty="0">
                        <a:solidFill>
                          <a:srgbClr val="000000"/>
                        </a:solidFill>
                        <a:effectLst/>
                        <a:latin typeface="Georgia" panose="02040502050405020303" pitchFamily="18" charset="0"/>
                      </a:endParaRPr>
                    </a:p>
                  </a:txBody>
                  <a:tcPr marL="108000" marR="108000" marT="521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spTree>
    <p:extLst>
      <p:ext uri="{BB962C8B-B14F-4D97-AF65-F5344CB8AC3E}">
        <p14:creationId xmlns:p14="http://schemas.microsoft.com/office/powerpoint/2010/main" val="1242560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18</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13628" y="751344"/>
            <a:ext cx="11729843" cy="4078039"/>
          </a:xfrm>
          <a:prstGeom prst="rect">
            <a:avLst/>
          </a:prstGeom>
          <a:noFill/>
        </p:spPr>
        <p:txBody>
          <a:bodyPr wrap="square" rtlCol="0">
            <a:spAutoFit/>
          </a:bodyPr>
          <a:lstStyle/>
          <a:p>
            <a:pPr marL="342900" indent="-342900" algn="just">
              <a:buFont typeface="Arial" panose="020B0604020202020204" pitchFamily="34" charset="0"/>
              <a:buChar char="•"/>
            </a:pPr>
            <a:r>
              <a:rPr lang="en-US" sz="1850" dirty="0" smtClean="0">
                <a:latin typeface="+mj-lt"/>
              </a:rPr>
              <a:t>Sec 194Q (TDS on purchase of goods) shall </a:t>
            </a:r>
            <a:r>
              <a:rPr lang="en-US" sz="1850" b="1" u="sng" dirty="0" smtClean="0">
                <a:latin typeface="+mj-lt"/>
              </a:rPr>
              <a:t>not apply </a:t>
            </a:r>
            <a:r>
              <a:rPr lang="en-US" sz="1850" dirty="0" smtClean="0">
                <a:latin typeface="+mj-lt"/>
              </a:rPr>
              <a:t>if TDS is deducted under Sec 194S. </a:t>
            </a:r>
          </a:p>
          <a:p>
            <a:pPr marL="342900" indent="-342900" algn="just">
              <a:buFont typeface="Arial" panose="020B0604020202020204" pitchFamily="34" charset="0"/>
              <a:buChar char="•"/>
            </a:pPr>
            <a:endParaRPr lang="en-US" sz="1850" dirty="0">
              <a:latin typeface="+mj-lt"/>
            </a:endParaRPr>
          </a:p>
          <a:p>
            <a:pPr marL="342900" indent="-342900" algn="just">
              <a:buFont typeface="Arial" panose="020B0604020202020204" pitchFamily="34" charset="0"/>
              <a:buChar char="•"/>
            </a:pPr>
            <a:r>
              <a:rPr lang="en-US" sz="1850" b="1" u="sng" dirty="0" smtClean="0">
                <a:latin typeface="+mj-lt"/>
              </a:rPr>
              <a:t>GST </a:t>
            </a:r>
            <a:r>
              <a:rPr lang="en-US" sz="1850" dirty="0" smtClean="0">
                <a:latin typeface="+mj-lt"/>
              </a:rPr>
              <a:t>not to be included in the consideration amount while deducting TDS on transfer of VDAs</a:t>
            </a:r>
          </a:p>
          <a:p>
            <a:pPr marL="342900" indent="-342900" algn="just">
              <a:buFont typeface="Arial" panose="020B0604020202020204" pitchFamily="34" charset="0"/>
              <a:buChar char="•"/>
            </a:pPr>
            <a:endParaRPr lang="en-US" sz="1850" dirty="0">
              <a:latin typeface="+mj-lt"/>
            </a:endParaRPr>
          </a:p>
          <a:p>
            <a:pPr marL="342900" indent="-342900" algn="just">
              <a:buFont typeface="Arial" panose="020B0604020202020204" pitchFamily="34" charset="0"/>
              <a:buChar char="•"/>
            </a:pPr>
            <a:r>
              <a:rPr lang="en-US" sz="1850" b="1" u="sng" dirty="0" smtClean="0">
                <a:latin typeface="+mj-lt"/>
              </a:rPr>
              <a:t>Relaxation to </a:t>
            </a:r>
            <a:r>
              <a:rPr lang="en-US" sz="1850" b="1" u="sng" dirty="0">
                <a:latin typeface="+mj-lt"/>
              </a:rPr>
              <a:t>payment gateways </a:t>
            </a:r>
            <a:r>
              <a:rPr lang="en-US" sz="1850" b="1" u="sng" dirty="0" smtClean="0">
                <a:latin typeface="+mj-lt"/>
              </a:rPr>
              <a:t>on payment of consideration for transfer of VDA</a:t>
            </a:r>
          </a:p>
          <a:p>
            <a:pPr marL="342900" indent="-342900" algn="just">
              <a:buFont typeface="Arial" panose="020B0604020202020204" pitchFamily="34" charset="0"/>
              <a:buChar char="•"/>
            </a:pPr>
            <a:endParaRPr lang="en-US" sz="1850" dirty="0" smtClean="0">
              <a:latin typeface="+mj-lt"/>
            </a:endParaRPr>
          </a:p>
          <a:p>
            <a:pPr marL="342900" indent="-342900" algn="just">
              <a:buFont typeface="Arial" panose="020B0604020202020204" pitchFamily="34" charset="0"/>
              <a:buChar char="•"/>
            </a:pPr>
            <a:r>
              <a:rPr lang="en-US" sz="1850" dirty="0" smtClean="0">
                <a:latin typeface="+mj-lt"/>
              </a:rPr>
              <a:t>Double deduction of TDS, once by the buyer under Sec 194S on the consideration amount and once by the payment gateway on the same consideration amount under Sec 194-O as transaction being undertaken on digital platform. Relaxation granted to payment gateways to not deduct TDS to avoid double deduction where buyer has deducted TDS, declaration to be procured by the payment gateway from the buyer that TDS has been deducted by him.</a:t>
            </a:r>
            <a:endParaRPr lang="en-US" sz="1850" dirty="0">
              <a:latin typeface="+mj-lt"/>
            </a:endParaRPr>
          </a:p>
          <a:p>
            <a:pPr marL="342900" indent="-342900" algn="just">
              <a:buFont typeface="Arial" panose="020B0604020202020204" pitchFamily="34" charset="0"/>
              <a:buChar char="•"/>
            </a:pPr>
            <a:endParaRPr lang="en-US" sz="1850" dirty="0">
              <a:latin typeface="+mj-lt"/>
            </a:endParaRPr>
          </a:p>
          <a:p>
            <a:pPr marL="342900" indent="-342900" algn="just">
              <a:buFont typeface="Arial" panose="020B0604020202020204" pitchFamily="34" charset="0"/>
              <a:buChar char="•"/>
            </a:pPr>
            <a:endParaRPr lang="en-US" sz="1850" dirty="0">
              <a:latin typeface="+mj-lt"/>
            </a:endParaRPr>
          </a:p>
          <a:p>
            <a:pPr marL="342900" indent="-342900" algn="just">
              <a:buFont typeface="Arial" panose="020B0604020202020204" pitchFamily="34" charset="0"/>
              <a:buChar char="•"/>
            </a:pPr>
            <a:endParaRPr lang="en-US" sz="1850" dirty="0">
              <a:latin typeface="+mj-lt"/>
            </a:endParaRPr>
          </a:p>
          <a:p>
            <a:pPr marL="342900" indent="-342900" algn="just">
              <a:buFont typeface="Arial" panose="020B0604020202020204" pitchFamily="34" charset="0"/>
              <a:buChar char="•"/>
            </a:pPr>
            <a:endParaRPr lang="en-US" sz="1850" dirty="0">
              <a:latin typeface="+mj-lt"/>
            </a:endParaRP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a:t>
            </a:r>
            <a:r>
              <a:rPr lang="en-IN" sz="2800" b="1" dirty="0" smtClean="0">
                <a:latin typeface="+mj-lt"/>
              </a:rPr>
              <a:t>194S </a:t>
            </a:r>
            <a:r>
              <a:rPr lang="en-IN" sz="2800" b="1" dirty="0">
                <a:latin typeface="+mj-lt"/>
              </a:rPr>
              <a:t>– FAQs </a:t>
            </a:r>
            <a:r>
              <a:rPr lang="en-US" sz="2800" b="1" dirty="0">
                <a:latin typeface="+mj-lt"/>
              </a:rPr>
              <a:t>issued in Circular for removing difficulties</a:t>
            </a:r>
          </a:p>
        </p:txBody>
      </p:sp>
    </p:spTree>
    <p:extLst>
      <p:ext uri="{BB962C8B-B14F-4D97-AF65-F5344CB8AC3E}">
        <p14:creationId xmlns:p14="http://schemas.microsoft.com/office/powerpoint/2010/main" val="703281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19</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13628" y="679904"/>
            <a:ext cx="11729843" cy="5216813"/>
          </a:xfrm>
          <a:prstGeom prst="rect">
            <a:avLst/>
          </a:prstGeom>
          <a:noFill/>
        </p:spPr>
        <p:txBody>
          <a:bodyPr wrap="square" rtlCol="0">
            <a:spAutoFit/>
          </a:bodyPr>
          <a:lstStyle/>
          <a:p>
            <a:pPr marL="342900" indent="-342900" algn="just">
              <a:buFont typeface="Arial" panose="020B0604020202020204" pitchFamily="34" charset="0"/>
              <a:buChar char="•"/>
            </a:pPr>
            <a:r>
              <a:rPr lang="en-US" sz="1850" dirty="0" smtClean="0">
                <a:latin typeface="+mj-lt"/>
              </a:rPr>
              <a:t>Provisions of Sec 194IA for TDS on transfer of immovable property are on statue since 1</a:t>
            </a:r>
            <a:r>
              <a:rPr lang="en-US" sz="1850" baseline="30000" dirty="0" smtClean="0">
                <a:latin typeface="+mj-lt"/>
              </a:rPr>
              <a:t>st</a:t>
            </a:r>
            <a:r>
              <a:rPr lang="en-US" sz="1850" dirty="0" smtClean="0">
                <a:latin typeface="+mj-lt"/>
              </a:rPr>
              <a:t> June, 2013. The amendment is effective from 1</a:t>
            </a:r>
            <a:r>
              <a:rPr lang="en-US" sz="1850" baseline="30000" dirty="0" smtClean="0">
                <a:latin typeface="+mj-lt"/>
              </a:rPr>
              <a:t>st</a:t>
            </a:r>
            <a:r>
              <a:rPr lang="en-US" sz="1850" dirty="0" smtClean="0">
                <a:latin typeface="+mj-lt"/>
              </a:rPr>
              <a:t> April, 2022</a:t>
            </a:r>
          </a:p>
          <a:p>
            <a:pPr marL="342900" indent="-342900" algn="just">
              <a:buFont typeface="Arial" panose="020B0604020202020204" pitchFamily="34" charset="0"/>
              <a:buChar char="•"/>
            </a:pPr>
            <a:endParaRPr lang="en-US" sz="1850" dirty="0">
              <a:latin typeface="+mj-lt"/>
            </a:endParaRPr>
          </a:p>
          <a:p>
            <a:pPr marL="342900" indent="-342900" algn="just">
              <a:buFont typeface="Arial" panose="020B0604020202020204" pitchFamily="34" charset="0"/>
              <a:buChar char="•"/>
            </a:pPr>
            <a:endParaRPr lang="en-US" sz="1850" dirty="0">
              <a:latin typeface="+mj-lt"/>
            </a:endParaRPr>
          </a:p>
          <a:p>
            <a:pPr marL="342900" indent="-342900" algn="just">
              <a:buFont typeface="Arial" panose="020B0604020202020204" pitchFamily="34" charset="0"/>
              <a:buChar char="•"/>
            </a:pPr>
            <a:endParaRPr lang="en-US" sz="1850" dirty="0">
              <a:latin typeface="+mj-lt"/>
            </a:endParaRPr>
          </a:p>
          <a:p>
            <a:pPr marL="342900" indent="-342900" algn="just">
              <a:buFont typeface="Arial" panose="020B0604020202020204" pitchFamily="34" charset="0"/>
              <a:buChar char="•"/>
            </a:pPr>
            <a:endParaRPr lang="en-US" sz="1850" dirty="0">
              <a:latin typeface="+mj-lt"/>
            </a:endParaRPr>
          </a:p>
          <a:p>
            <a:pPr marL="342900" indent="-342900" algn="just">
              <a:buFont typeface="Arial" panose="020B0604020202020204" pitchFamily="34" charset="0"/>
              <a:buChar char="•"/>
            </a:pPr>
            <a:endParaRPr lang="en-US" sz="1850" dirty="0">
              <a:latin typeface="+mj-lt"/>
            </a:endParaRPr>
          </a:p>
          <a:p>
            <a:pPr marL="342900" indent="-342900" algn="just">
              <a:buFont typeface="Arial" panose="020B0604020202020204" pitchFamily="34" charset="0"/>
              <a:buChar char="•"/>
            </a:pPr>
            <a:endParaRPr lang="en-US" sz="1850" dirty="0" smtClean="0">
              <a:latin typeface="+mj-lt"/>
            </a:endParaRPr>
          </a:p>
          <a:p>
            <a:pPr marL="342900" indent="-342900" algn="just">
              <a:buFont typeface="Arial" panose="020B0604020202020204" pitchFamily="34" charset="0"/>
              <a:buChar char="•"/>
            </a:pPr>
            <a:endParaRPr lang="en-US" sz="1850" dirty="0">
              <a:latin typeface="+mj-lt"/>
            </a:endParaRPr>
          </a:p>
          <a:p>
            <a:pPr marL="342900" indent="-342900" algn="just">
              <a:buFont typeface="Arial" panose="020B0604020202020204" pitchFamily="34" charset="0"/>
              <a:buChar char="•"/>
            </a:pPr>
            <a:endParaRPr lang="en-US" sz="1850" dirty="0" smtClean="0">
              <a:latin typeface="+mj-lt"/>
            </a:endParaRPr>
          </a:p>
          <a:p>
            <a:pPr marL="342900" indent="-342900" algn="just">
              <a:buFont typeface="Arial" panose="020B0604020202020204" pitchFamily="34" charset="0"/>
              <a:buChar char="•"/>
            </a:pPr>
            <a:endParaRPr lang="en-US" sz="1850" dirty="0">
              <a:latin typeface="+mj-lt"/>
            </a:endParaRPr>
          </a:p>
          <a:p>
            <a:pPr marL="342900" indent="-342900" algn="just">
              <a:buFont typeface="Arial" panose="020B0604020202020204" pitchFamily="34" charset="0"/>
              <a:buChar char="•"/>
            </a:pPr>
            <a:endParaRPr lang="en-US" sz="1850" dirty="0" smtClean="0">
              <a:latin typeface="+mj-lt"/>
            </a:endParaRPr>
          </a:p>
          <a:p>
            <a:pPr marL="342900" indent="-342900" algn="just">
              <a:buFont typeface="Arial" panose="020B0604020202020204" pitchFamily="34" charset="0"/>
              <a:buChar char="•"/>
            </a:pPr>
            <a:endParaRPr lang="en-US" sz="1850" dirty="0">
              <a:latin typeface="+mj-lt"/>
            </a:endParaRPr>
          </a:p>
          <a:p>
            <a:pPr marL="342900" indent="-342900" algn="just">
              <a:buFont typeface="Arial" panose="020B0604020202020204" pitchFamily="34" charset="0"/>
              <a:buChar char="•"/>
            </a:pPr>
            <a:endParaRPr lang="en-US" sz="1850" dirty="0" smtClean="0">
              <a:latin typeface="+mj-lt"/>
            </a:endParaRPr>
          </a:p>
          <a:p>
            <a:pPr marL="342900" indent="-342900" algn="just">
              <a:buFont typeface="Arial" panose="020B0604020202020204" pitchFamily="34" charset="0"/>
              <a:buChar char="•"/>
            </a:pPr>
            <a:endParaRPr lang="en-US" sz="1850" dirty="0">
              <a:latin typeface="+mj-lt"/>
            </a:endParaRPr>
          </a:p>
          <a:p>
            <a:pPr marL="342900" indent="-342900" algn="just">
              <a:buFont typeface="Arial" panose="020B0604020202020204" pitchFamily="34" charset="0"/>
              <a:buChar char="•"/>
            </a:pPr>
            <a:endParaRPr lang="en-US" sz="1850" b="1" dirty="0" smtClean="0">
              <a:latin typeface="+mj-lt"/>
            </a:endParaRPr>
          </a:p>
          <a:p>
            <a:pPr marL="342900" indent="-342900" algn="just">
              <a:buFont typeface="Arial" panose="020B0604020202020204" pitchFamily="34" charset="0"/>
              <a:buChar char="•"/>
            </a:pPr>
            <a:endParaRPr lang="en-US" sz="1850" b="1" dirty="0">
              <a:latin typeface="+mj-lt"/>
            </a:endParaRPr>
          </a:p>
          <a:p>
            <a:pPr marL="342900" indent="-342900" algn="just">
              <a:buFont typeface="Arial" panose="020B0604020202020204" pitchFamily="34" charset="0"/>
              <a:buChar char="•"/>
            </a:pPr>
            <a:r>
              <a:rPr lang="en-US" sz="1850" b="1" dirty="0" smtClean="0">
                <a:latin typeface="+mj-lt"/>
              </a:rPr>
              <a:t>Issue - </a:t>
            </a:r>
            <a:r>
              <a:rPr lang="en-US" sz="1850" dirty="0" smtClean="0">
                <a:latin typeface="+mj-lt"/>
              </a:rPr>
              <a:t>Stamp duty value to be considered on which date. </a:t>
            </a:r>
            <a:r>
              <a:rPr lang="en-US" sz="1850" b="1" dirty="0" smtClean="0">
                <a:latin typeface="+mj-lt"/>
              </a:rPr>
              <a:t>Date of allotment, date of agreement or date of registration ?</a:t>
            </a:r>
            <a:endParaRPr lang="en-US" sz="1850" b="1" dirty="0">
              <a:latin typeface="+mj-lt"/>
            </a:endParaRP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a:t>
            </a:r>
            <a:r>
              <a:rPr lang="en-IN" sz="2800" b="1" dirty="0" smtClean="0">
                <a:latin typeface="+mj-lt"/>
              </a:rPr>
              <a:t>194-IA </a:t>
            </a:r>
            <a:r>
              <a:rPr lang="en-IN" sz="2800" b="1" dirty="0">
                <a:latin typeface="+mj-lt"/>
              </a:rPr>
              <a:t>– </a:t>
            </a:r>
            <a:r>
              <a:rPr lang="en-US" sz="2800" b="1" dirty="0" smtClean="0">
                <a:latin typeface="+mj-lt"/>
              </a:rPr>
              <a:t>TDS on transfer of certain immovable property</a:t>
            </a:r>
            <a:endParaRPr lang="en-US" sz="2800" b="1" dirty="0">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2975946591"/>
              </p:ext>
            </p:extLst>
          </p:nvPr>
        </p:nvGraphicFramePr>
        <p:xfrm>
          <a:off x="303203" y="1408968"/>
          <a:ext cx="11283962" cy="3812125"/>
        </p:xfrm>
        <a:graphic>
          <a:graphicData uri="http://schemas.openxmlformats.org/drawingml/2006/table">
            <a:tbl>
              <a:tblPr firstRow="1" bandRow="1">
                <a:tableStyleId>{0E3FDE45-AF77-4B5C-9715-49D594BDF05E}</a:tableStyleId>
              </a:tblPr>
              <a:tblGrid>
                <a:gridCol w="2454285"/>
                <a:gridCol w="4000500"/>
                <a:gridCol w="4829177"/>
              </a:tblGrid>
              <a:tr h="541627">
                <a:tc>
                  <a:txBody>
                    <a:bodyPr/>
                    <a:lstStyle/>
                    <a:p>
                      <a:endParaRPr lang="en-IN" sz="185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50" dirty="0" smtClean="0">
                          <a:latin typeface="+mj-lt"/>
                        </a:rPr>
                        <a:t>Existing Provisions </a:t>
                      </a:r>
                      <a:endParaRPr lang="en-IN" sz="185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50" dirty="0" smtClean="0">
                          <a:latin typeface="+mj-lt"/>
                        </a:rPr>
                        <a:t>Amended Provisions</a:t>
                      </a:r>
                      <a:endParaRPr lang="en-IN" sz="185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1627">
                <a:tc>
                  <a:txBody>
                    <a:bodyPr/>
                    <a:lstStyle/>
                    <a:p>
                      <a:r>
                        <a:rPr lang="en-US" sz="1850" b="1" dirty="0" smtClean="0">
                          <a:latin typeface="+mj-lt"/>
                        </a:rPr>
                        <a:t>Buyer </a:t>
                      </a:r>
                      <a:endParaRPr lang="en-IN" sz="1850" b="1"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alpha val="20000"/>
                      </a:schemeClr>
                    </a:solidFill>
                  </a:tcPr>
                </a:tc>
                <a:tc>
                  <a:txBody>
                    <a:bodyPr/>
                    <a:lstStyle/>
                    <a:p>
                      <a:r>
                        <a:rPr lang="en-US" sz="1850" dirty="0" smtClean="0">
                          <a:latin typeface="+mj-lt"/>
                        </a:rPr>
                        <a:t>Resident or Non Resident </a:t>
                      </a:r>
                      <a:endParaRPr lang="en-IN" sz="185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alpha val="20000"/>
                      </a:schemeClr>
                    </a:solidFill>
                  </a:tcPr>
                </a:tc>
                <a:tc>
                  <a:txBody>
                    <a:bodyPr/>
                    <a:lstStyle/>
                    <a:p>
                      <a:r>
                        <a:rPr lang="en-US" sz="1850" kern="1200" dirty="0" smtClean="0">
                          <a:solidFill>
                            <a:schemeClr val="tx1"/>
                          </a:solidFill>
                          <a:latin typeface="+mj-lt"/>
                          <a:ea typeface="+mn-ea"/>
                          <a:cs typeface="+mn-cs"/>
                        </a:rPr>
                        <a:t>Resident or Non Resident </a:t>
                      </a:r>
                      <a:endParaRPr lang="en-IN" sz="185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alpha val="20000"/>
                      </a:schemeClr>
                    </a:solidFill>
                  </a:tcPr>
                </a:tc>
              </a:tr>
              <a:tr h="541627">
                <a:tc>
                  <a:txBody>
                    <a:bodyPr/>
                    <a:lstStyle/>
                    <a:p>
                      <a:r>
                        <a:rPr lang="en-US" sz="1850" b="1" dirty="0" smtClean="0">
                          <a:latin typeface="+mj-lt"/>
                        </a:rPr>
                        <a:t>Seller</a:t>
                      </a:r>
                      <a:endParaRPr lang="en-IN" sz="1850" b="1"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50" dirty="0" smtClean="0">
                          <a:latin typeface="+mj-lt"/>
                        </a:rPr>
                        <a:t>Resident </a:t>
                      </a:r>
                      <a:endParaRPr lang="en-IN" sz="185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50" dirty="0" smtClean="0">
                          <a:latin typeface="+mj-lt"/>
                        </a:rPr>
                        <a:t>Resident</a:t>
                      </a:r>
                      <a:endParaRPr lang="en-IN" sz="185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2569">
                <a:tc>
                  <a:txBody>
                    <a:bodyPr/>
                    <a:lstStyle/>
                    <a:p>
                      <a:r>
                        <a:rPr lang="en-US" sz="1850" b="1" dirty="0" smtClean="0">
                          <a:latin typeface="+mj-lt"/>
                        </a:rPr>
                        <a:t>Threshold</a:t>
                      </a:r>
                      <a:r>
                        <a:rPr lang="en-US" sz="1850" b="1" baseline="0" dirty="0" smtClean="0">
                          <a:latin typeface="+mj-lt"/>
                        </a:rPr>
                        <a:t> Limit </a:t>
                      </a:r>
                      <a:endParaRPr lang="en-IN" sz="1850" b="1"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50" dirty="0" smtClean="0">
                          <a:latin typeface="+mj-lt"/>
                        </a:rPr>
                        <a:t>Consideration on transfer</a:t>
                      </a:r>
                      <a:r>
                        <a:rPr lang="en-US" sz="1850" baseline="0" dirty="0" smtClean="0">
                          <a:latin typeface="+mj-lt"/>
                        </a:rPr>
                        <a:t> </a:t>
                      </a:r>
                      <a:r>
                        <a:rPr lang="en-US" sz="1850" dirty="0" smtClean="0">
                          <a:latin typeface="+mj-lt"/>
                        </a:rPr>
                        <a:t>exceeding</a:t>
                      </a:r>
                      <a:r>
                        <a:rPr lang="en-US" sz="1850" baseline="0" dirty="0" smtClean="0">
                          <a:latin typeface="+mj-lt"/>
                        </a:rPr>
                        <a:t> </a:t>
                      </a:r>
                      <a:r>
                        <a:rPr lang="en-US" sz="1850" baseline="0" dirty="0" err="1" smtClean="0">
                          <a:latin typeface="+mj-lt"/>
                        </a:rPr>
                        <a:t>Rs</a:t>
                      </a:r>
                      <a:r>
                        <a:rPr lang="en-US" sz="1850" baseline="0" dirty="0" smtClean="0">
                          <a:latin typeface="+mj-lt"/>
                        </a:rPr>
                        <a:t>. 50 lakhs</a:t>
                      </a:r>
                      <a:endParaRPr lang="en-IN" sz="185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50" dirty="0" smtClean="0">
                          <a:latin typeface="+mj-lt"/>
                        </a:rPr>
                        <a:t>Consideration on transfer </a:t>
                      </a:r>
                      <a:r>
                        <a:rPr lang="en-US" sz="1850" dirty="0" smtClean="0">
                          <a:solidFill>
                            <a:srgbClr val="FF0000"/>
                          </a:solidFill>
                          <a:latin typeface="+mj-lt"/>
                        </a:rPr>
                        <a:t>or Stamp duty value </a:t>
                      </a:r>
                      <a:r>
                        <a:rPr lang="en-US" sz="1850" dirty="0" smtClean="0">
                          <a:latin typeface="+mj-lt"/>
                        </a:rPr>
                        <a:t>exceeding </a:t>
                      </a:r>
                      <a:r>
                        <a:rPr lang="en-US" sz="1850" dirty="0" err="1" smtClean="0">
                          <a:latin typeface="+mj-lt"/>
                        </a:rPr>
                        <a:t>Rs</a:t>
                      </a:r>
                      <a:r>
                        <a:rPr lang="en-US" sz="1850" dirty="0" smtClean="0">
                          <a:latin typeface="+mj-lt"/>
                        </a:rPr>
                        <a:t>. 50 lakhs</a:t>
                      </a:r>
                    </a:p>
                    <a:p>
                      <a:endParaRPr lang="en-US" sz="1850" dirty="0" smtClean="0">
                        <a:latin typeface="+mj-lt"/>
                      </a:endParaRPr>
                    </a:p>
                    <a:p>
                      <a:r>
                        <a:rPr lang="en-US" sz="1850" dirty="0" smtClean="0">
                          <a:latin typeface="+mj-lt"/>
                        </a:rPr>
                        <a:t>If Both don’t exceed </a:t>
                      </a:r>
                      <a:r>
                        <a:rPr lang="en-US" sz="1850" dirty="0" err="1" smtClean="0">
                          <a:latin typeface="+mj-lt"/>
                        </a:rPr>
                        <a:t>Rs</a:t>
                      </a:r>
                      <a:r>
                        <a:rPr lang="en-US" sz="1850" dirty="0" smtClean="0">
                          <a:latin typeface="+mj-lt"/>
                        </a:rPr>
                        <a:t>. 50 lakhs,</a:t>
                      </a:r>
                      <a:r>
                        <a:rPr lang="en-US" sz="1850" baseline="0" dirty="0" smtClean="0">
                          <a:latin typeface="+mj-lt"/>
                        </a:rPr>
                        <a:t> no liability to deduct tax</a:t>
                      </a:r>
                      <a:endParaRPr lang="en-IN" sz="185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4675">
                <a:tc>
                  <a:txBody>
                    <a:bodyPr/>
                    <a:lstStyle/>
                    <a:p>
                      <a:r>
                        <a:rPr lang="en-US" sz="1850" b="1" dirty="0" smtClean="0">
                          <a:latin typeface="+mj-lt"/>
                        </a:rPr>
                        <a:t>Rate of TDS</a:t>
                      </a:r>
                      <a:endParaRPr lang="en-IN" sz="1850" b="1"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50" dirty="0" smtClean="0">
                          <a:latin typeface="+mj-lt"/>
                        </a:rPr>
                        <a:t>1% of consideration </a:t>
                      </a:r>
                      <a:endParaRPr lang="en-IN" sz="185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50" kern="1200" dirty="0" smtClean="0">
                          <a:solidFill>
                            <a:schemeClr val="tx1"/>
                          </a:solidFill>
                          <a:latin typeface="+mj-lt"/>
                          <a:ea typeface="+mn-ea"/>
                          <a:cs typeface="+mn-cs"/>
                        </a:rPr>
                        <a:t>1% of consideration </a:t>
                      </a:r>
                      <a:r>
                        <a:rPr lang="en-US" sz="1850" kern="1200" dirty="0" smtClean="0">
                          <a:solidFill>
                            <a:srgbClr val="FF0000"/>
                          </a:solidFill>
                          <a:latin typeface="+mj-lt"/>
                          <a:ea typeface="+mn-ea"/>
                          <a:cs typeface="+mn-cs"/>
                        </a:rPr>
                        <a:t>or Stamp Duty value</a:t>
                      </a:r>
                      <a:r>
                        <a:rPr lang="en-US" sz="1850" kern="1200" dirty="0" smtClean="0">
                          <a:solidFill>
                            <a:schemeClr val="tx1"/>
                          </a:solidFill>
                          <a:latin typeface="+mj-lt"/>
                          <a:ea typeface="+mn-ea"/>
                          <a:cs typeface="+mn-cs"/>
                        </a:rPr>
                        <a:t> whichever is higher</a:t>
                      </a:r>
                      <a:endParaRPr lang="en-IN" sz="185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04403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2</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52956" y="1098950"/>
            <a:ext cx="11729843" cy="3477875"/>
          </a:xfrm>
          <a:prstGeom prst="rect">
            <a:avLst/>
          </a:prstGeom>
          <a:noFill/>
        </p:spPr>
        <p:txBody>
          <a:bodyPr wrap="square" rtlCol="0">
            <a:spAutoFit/>
          </a:bodyPr>
          <a:lstStyle/>
          <a:p>
            <a:pPr marL="344488"/>
            <a:r>
              <a:rPr lang="en-US" sz="2000" b="1" dirty="0">
                <a:latin typeface="+mj-lt"/>
              </a:rPr>
              <a:t>Amendments in Finance Act 2022</a:t>
            </a:r>
          </a:p>
          <a:p>
            <a:pPr marL="344488"/>
            <a:endParaRPr lang="en-US" sz="2000" b="1" dirty="0">
              <a:latin typeface="+mj-lt"/>
            </a:endParaRPr>
          </a:p>
          <a:p>
            <a:pPr marL="342900" indent="-342900">
              <a:buFont typeface="Arial" panose="020B0604020202020204" pitchFamily="34" charset="0"/>
              <a:buChar char="•"/>
            </a:pPr>
            <a:r>
              <a:rPr lang="en-US" sz="2000" dirty="0" smtClean="0">
                <a:latin typeface="+mj-lt"/>
              </a:rPr>
              <a:t>Sec </a:t>
            </a:r>
            <a:r>
              <a:rPr lang="en-US" sz="2000" dirty="0">
                <a:latin typeface="+mj-lt"/>
              </a:rPr>
              <a:t>194R– TDS on benefit or perquisite in respect of business or profession </a:t>
            </a:r>
            <a:r>
              <a:rPr lang="en-US" sz="2000" b="1" dirty="0">
                <a:latin typeface="+mj-lt"/>
              </a:rPr>
              <a:t>(Applicable from 1</a:t>
            </a:r>
            <a:r>
              <a:rPr lang="en-US" sz="2000" b="1" baseline="30000" dirty="0">
                <a:latin typeface="+mj-lt"/>
              </a:rPr>
              <a:t>st</a:t>
            </a:r>
            <a:r>
              <a:rPr lang="en-US" sz="2000" b="1" dirty="0">
                <a:latin typeface="+mj-lt"/>
              </a:rPr>
              <a:t> July, 2022)</a:t>
            </a:r>
          </a:p>
          <a:p>
            <a:pPr marL="342900" indent="-342900">
              <a:buFont typeface="Arial" panose="020B0604020202020204" pitchFamily="34" charset="0"/>
              <a:buChar char="•"/>
            </a:pPr>
            <a:endParaRPr lang="en-US" sz="2000" dirty="0">
              <a:latin typeface="+mj-lt"/>
            </a:endParaRPr>
          </a:p>
          <a:p>
            <a:pPr marL="342900" indent="-342900">
              <a:buFont typeface="Arial" panose="020B0604020202020204" pitchFamily="34" charset="0"/>
              <a:buChar char="•"/>
            </a:pPr>
            <a:r>
              <a:rPr lang="en-US" sz="2000" dirty="0">
                <a:latin typeface="+mj-lt"/>
              </a:rPr>
              <a:t>Sec 194S – TDS on transfer of virtual digital asset </a:t>
            </a:r>
            <a:r>
              <a:rPr lang="en-US" sz="2000" b="1" dirty="0">
                <a:latin typeface="+mj-lt"/>
              </a:rPr>
              <a:t>(Applicable from 1</a:t>
            </a:r>
            <a:r>
              <a:rPr lang="en-US" sz="2000" b="1" baseline="30000" dirty="0">
                <a:latin typeface="+mj-lt"/>
              </a:rPr>
              <a:t>st</a:t>
            </a:r>
            <a:r>
              <a:rPr lang="en-US" sz="2000" b="1" dirty="0">
                <a:latin typeface="+mj-lt"/>
              </a:rPr>
              <a:t> July, </a:t>
            </a:r>
            <a:r>
              <a:rPr lang="en-US" sz="2000" b="1" dirty="0" smtClean="0">
                <a:latin typeface="+mj-lt"/>
              </a:rPr>
              <a:t>2022)</a:t>
            </a:r>
          </a:p>
          <a:p>
            <a:pPr marL="342900" indent="-342900">
              <a:buFont typeface="Arial" panose="020B0604020202020204" pitchFamily="34" charset="0"/>
              <a:buChar char="•"/>
            </a:pPr>
            <a:endParaRPr lang="en-US" sz="2000" b="1" dirty="0">
              <a:latin typeface="+mj-lt"/>
            </a:endParaRPr>
          </a:p>
          <a:p>
            <a:pPr marL="342900" indent="-342900">
              <a:buFont typeface="Arial" panose="020B0604020202020204" pitchFamily="34" charset="0"/>
              <a:buChar char="•"/>
            </a:pPr>
            <a:r>
              <a:rPr lang="en-US" sz="2000" dirty="0" smtClean="0">
                <a:latin typeface="+mj-lt"/>
              </a:rPr>
              <a:t>Sec </a:t>
            </a:r>
            <a:r>
              <a:rPr lang="en-US" sz="2000" dirty="0">
                <a:latin typeface="+mj-lt"/>
              </a:rPr>
              <a:t>194-IA – TDS on transfer of certain immovable </a:t>
            </a:r>
            <a:r>
              <a:rPr lang="en-US" sz="2000" dirty="0" smtClean="0">
                <a:latin typeface="+mj-lt"/>
              </a:rPr>
              <a:t>property </a:t>
            </a:r>
            <a:r>
              <a:rPr lang="en-US" sz="2000" b="1" dirty="0">
                <a:latin typeface="+mj-lt"/>
              </a:rPr>
              <a:t>(Applicable from 1</a:t>
            </a:r>
            <a:r>
              <a:rPr lang="en-US" sz="2000" b="1" baseline="30000" dirty="0">
                <a:latin typeface="+mj-lt"/>
              </a:rPr>
              <a:t>st</a:t>
            </a:r>
            <a:r>
              <a:rPr lang="en-US" sz="2000" b="1" dirty="0">
                <a:latin typeface="+mj-lt"/>
              </a:rPr>
              <a:t> </a:t>
            </a:r>
            <a:r>
              <a:rPr lang="en-US" sz="2000" b="1" dirty="0" smtClean="0">
                <a:latin typeface="+mj-lt"/>
              </a:rPr>
              <a:t>April, </a:t>
            </a:r>
            <a:r>
              <a:rPr lang="en-US" sz="2000" b="1" dirty="0">
                <a:latin typeface="+mj-lt"/>
              </a:rPr>
              <a:t>2022)</a:t>
            </a:r>
          </a:p>
          <a:p>
            <a:pPr marL="342900" indent="-342900">
              <a:buFont typeface="Arial" panose="020B0604020202020204" pitchFamily="34" charset="0"/>
              <a:buChar char="•"/>
            </a:pPr>
            <a:endParaRPr lang="en-US" sz="2000" dirty="0">
              <a:latin typeface="+mj-lt"/>
            </a:endParaRPr>
          </a:p>
          <a:p>
            <a:pPr marL="344488"/>
            <a:endParaRPr lang="en-US" sz="2000" b="1" dirty="0">
              <a:latin typeface="+mj-lt"/>
            </a:endParaRPr>
          </a:p>
          <a:p>
            <a:pPr marL="342900" indent="-342900">
              <a:buFont typeface="Arial" panose="020B0604020202020204" pitchFamily="34" charset="0"/>
              <a:buChar char="•"/>
            </a:pPr>
            <a:endParaRPr lang="en-US" sz="2000" b="1" dirty="0">
              <a:latin typeface="+mj-lt"/>
            </a:endParaRPr>
          </a:p>
          <a:p>
            <a:r>
              <a:rPr lang="en-US" sz="2000" b="1" dirty="0">
                <a:latin typeface="+mj-lt"/>
              </a:rPr>
              <a:t> </a:t>
            </a: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US" sz="2800" b="1" dirty="0">
                <a:latin typeface="+mj-lt"/>
              </a:rPr>
              <a:t>TDS AND TCS AMENDED PROVISIONS IN FA 2022</a:t>
            </a:r>
            <a:endParaRPr lang="en-US" sz="3200" b="1" dirty="0">
              <a:latin typeface="+mj-lt"/>
            </a:endParaRPr>
          </a:p>
        </p:txBody>
      </p:sp>
    </p:spTree>
    <p:extLst>
      <p:ext uri="{BB962C8B-B14F-4D97-AF65-F5344CB8AC3E}">
        <p14:creationId xmlns:p14="http://schemas.microsoft.com/office/powerpoint/2010/main" val="23774933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23912" y="6302829"/>
            <a:ext cx="2743200" cy="365125"/>
          </a:xfrm>
        </p:spPr>
        <p:txBody>
          <a:bodyPr/>
          <a:lstStyle/>
          <a:p>
            <a:r>
              <a:rPr lang="en-US" dirty="0">
                <a:latin typeface="Georgia" panose="02040502050405020303" pitchFamily="18" charset="0"/>
              </a:rPr>
              <a:t>09 November, 2022</a:t>
            </a:r>
          </a:p>
        </p:txBody>
      </p:sp>
      <p:sp>
        <p:nvSpPr>
          <p:cNvPr id="5" name="Footer Placeholder 4"/>
          <p:cNvSpPr>
            <a:spLocks noGrp="1"/>
          </p:cNvSpPr>
          <p:nvPr>
            <p:ph type="ftr" sz="quarter" idx="11"/>
          </p:nvPr>
        </p:nvSpPr>
        <p:spPr>
          <a:xfrm>
            <a:off x="4047931" y="6356350"/>
            <a:ext cx="4114800" cy="365125"/>
          </a:xfrm>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a:xfrm>
            <a:off x="8610600" y="6385846"/>
            <a:ext cx="2743200" cy="365125"/>
          </a:xfrm>
        </p:spPr>
        <p:txBody>
          <a:bodyPr/>
          <a:lstStyle/>
          <a:p>
            <a:pPr algn="ctr"/>
            <a:fld id="{DDE6C544-D191-447F-BB85-3DD2BD02548C}" type="slidenum">
              <a:rPr lang="en-US" smtClean="0">
                <a:latin typeface="Georgia" panose="02040502050405020303" pitchFamily="18" charset="0"/>
              </a:rPr>
              <a:pPr algn="ctr"/>
              <a:t>20</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20741" y="2810430"/>
            <a:ext cx="11409142" cy="784830"/>
          </a:xfrm>
          <a:prstGeom prst="rect">
            <a:avLst/>
          </a:prstGeom>
          <a:noFill/>
        </p:spPr>
        <p:txBody>
          <a:bodyPr wrap="square" rtlCol="0">
            <a:spAutoFit/>
          </a:bodyPr>
          <a:lstStyle/>
          <a:p>
            <a:pPr algn="ctr"/>
            <a:r>
              <a:rPr lang="en-US" sz="4500" b="1" dirty="0">
                <a:latin typeface="+mj-lt"/>
              </a:rPr>
              <a:t>TDS / TCS AMENDMENTS IN FINANCE ACT 2021</a:t>
            </a:r>
          </a:p>
        </p:txBody>
      </p:sp>
    </p:spTree>
    <p:extLst>
      <p:ext uri="{BB962C8B-B14F-4D97-AF65-F5344CB8AC3E}">
        <p14:creationId xmlns:p14="http://schemas.microsoft.com/office/powerpoint/2010/main" val="3291175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55912" y="6366762"/>
            <a:ext cx="2725488" cy="359378"/>
          </a:xfrm>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a:xfrm>
            <a:off x="4065168" y="6366762"/>
            <a:ext cx="4088231" cy="359378"/>
          </a:xfrm>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a:xfrm>
            <a:off x="8628312" y="6366762"/>
            <a:ext cx="2725488" cy="359378"/>
          </a:xfrm>
        </p:spPr>
        <p:txBody>
          <a:bodyPr/>
          <a:lstStyle/>
          <a:p>
            <a:pPr algn="ctr"/>
            <a:fld id="{DDE6C544-D191-447F-BB85-3DD2BD02548C}" type="slidenum">
              <a:rPr lang="en-US" smtClean="0">
                <a:latin typeface="Georgia" panose="02040502050405020303" pitchFamily="18" charset="0"/>
              </a:rPr>
              <a:pPr algn="ctr"/>
              <a:t>21</a:t>
            </a:fld>
            <a:endParaRPr lang="en-US">
              <a:latin typeface="Georgia" panose="02040502050405020303" pitchFamily="18" charset="0"/>
            </a:endParaRPr>
          </a:p>
        </p:txBody>
      </p:sp>
      <p:cxnSp>
        <p:nvCxnSpPr>
          <p:cNvPr id="8" name="Straight Connector 7"/>
          <p:cNvCxnSpPr>
            <a:cxnSpLocks/>
          </p:cNvCxnSpPr>
          <p:nvPr/>
        </p:nvCxnSpPr>
        <p:spPr>
          <a:xfrm>
            <a:off x="78722" y="636036"/>
            <a:ext cx="12113278"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flipV="1">
            <a:off x="78722" y="6307494"/>
            <a:ext cx="12113278" cy="343"/>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63426" y="47775"/>
            <a:ext cx="11465148" cy="523220"/>
          </a:xfrm>
          <a:prstGeom prst="rect">
            <a:avLst/>
          </a:prstGeom>
          <a:noFill/>
        </p:spPr>
        <p:txBody>
          <a:bodyPr wrap="square" rtlCol="0">
            <a:spAutoFit/>
          </a:bodyPr>
          <a:lstStyle/>
          <a:p>
            <a:pPr algn="ctr"/>
            <a:r>
              <a:rPr lang="en-IN" sz="2800" b="1" dirty="0">
                <a:latin typeface="+mj-lt"/>
              </a:rPr>
              <a:t>Sec 194P – TDS in case of Specified Senior Citizens </a:t>
            </a:r>
            <a:endParaRPr lang="en-US" sz="2800" b="1" dirty="0">
              <a:latin typeface="+mj-lt"/>
            </a:endParaRPr>
          </a:p>
        </p:txBody>
      </p:sp>
      <p:graphicFrame>
        <p:nvGraphicFramePr>
          <p:cNvPr id="18" name="Table 17">
            <a:extLst>
              <a:ext uri="{FF2B5EF4-FFF2-40B4-BE49-F238E27FC236}">
                <a16:creationId xmlns:a16="http://schemas.microsoft.com/office/drawing/2014/main" xmlns="" id="{2C00DAA1-F68A-4F7D-A2A9-46C9CE4476EE}"/>
              </a:ext>
            </a:extLst>
          </p:cNvPr>
          <p:cNvGraphicFramePr>
            <a:graphicFrameLocks noGrp="1"/>
          </p:cNvGraphicFramePr>
          <p:nvPr>
            <p:extLst>
              <p:ext uri="{D42A27DB-BD31-4B8C-83A1-F6EECF244321}">
                <p14:modId xmlns:p14="http://schemas.microsoft.com/office/powerpoint/2010/main" val="3996196260"/>
              </p:ext>
            </p:extLst>
          </p:nvPr>
        </p:nvGraphicFramePr>
        <p:xfrm>
          <a:off x="845580" y="806547"/>
          <a:ext cx="10714048" cy="3282664"/>
        </p:xfrm>
        <a:graphic>
          <a:graphicData uri="http://schemas.openxmlformats.org/drawingml/2006/table">
            <a:tbl>
              <a:tblPr/>
              <a:tblGrid>
                <a:gridCol w="3633692">
                  <a:extLst>
                    <a:ext uri="{9D8B030D-6E8A-4147-A177-3AD203B41FA5}">
                      <a16:colId xmlns:a16="http://schemas.microsoft.com/office/drawing/2014/main" xmlns="" val="3929659966"/>
                    </a:ext>
                  </a:extLst>
                </a:gridCol>
                <a:gridCol w="7080356">
                  <a:extLst>
                    <a:ext uri="{9D8B030D-6E8A-4147-A177-3AD203B41FA5}">
                      <a16:colId xmlns:a16="http://schemas.microsoft.com/office/drawing/2014/main" xmlns="" val="3348292619"/>
                    </a:ext>
                  </a:extLst>
                </a:gridCol>
              </a:tblGrid>
              <a:tr h="325793">
                <a:tc>
                  <a:txBody>
                    <a:bodyPr/>
                    <a:lstStyle/>
                    <a:p>
                      <a:pPr algn="l" fontAlgn="t"/>
                      <a:r>
                        <a:rPr lang="en-US" sz="1800" b="1" i="0" u="none" strike="noStrike" dirty="0">
                          <a:solidFill>
                            <a:srgbClr val="000000"/>
                          </a:solidFill>
                          <a:effectLst/>
                          <a:latin typeface="+mj-lt"/>
                        </a:rPr>
                        <a:t>Applicable to</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fontAlgn="t"/>
                      <a:r>
                        <a:rPr lang="en-US" sz="1800" b="1" i="0" u="none" strike="noStrike" kern="1200" dirty="0">
                          <a:solidFill>
                            <a:srgbClr val="000000"/>
                          </a:solidFill>
                          <a:effectLst/>
                          <a:latin typeface="+mj-lt"/>
                          <a:ea typeface="+mn-ea"/>
                          <a:cs typeface="+mn-cs"/>
                        </a:rPr>
                        <a:t> Specified Senior Citizen </a:t>
                      </a:r>
                      <a:r>
                        <a:rPr lang="en-US" sz="1800" b="0" i="0" u="none" strike="noStrike" kern="1200" dirty="0">
                          <a:solidFill>
                            <a:srgbClr val="000000"/>
                          </a:solidFill>
                          <a:effectLst/>
                          <a:latin typeface="+mj-lt"/>
                          <a:ea typeface="+mn-ea"/>
                          <a:cs typeface="+mn-cs"/>
                        </a:rPr>
                        <a:t>being </a:t>
                      </a:r>
                      <a:r>
                        <a:rPr lang="en-US" sz="1800" b="1" i="0" u="none" strike="noStrike" kern="1200" dirty="0">
                          <a:solidFill>
                            <a:srgbClr val="000000"/>
                          </a:solidFill>
                          <a:effectLst/>
                          <a:latin typeface="+mj-lt"/>
                          <a:ea typeface="+mn-ea"/>
                          <a:cs typeface="+mn-cs"/>
                        </a:rPr>
                        <a:t>Resident Individual </a:t>
                      </a:r>
                    </a:p>
                    <a:p>
                      <a:pPr algn="just" fontAlgn="t"/>
                      <a:r>
                        <a:rPr lang="en-US" sz="1800" b="0" i="0" u="none" strike="noStrike" dirty="0">
                          <a:solidFill>
                            <a:srgbClr val="000000"/>
                          </a:solidFill>
                          <a:effectLst/>
                          <a:latin typeface="+mj-lt"/>
                        </a:rPr>
                        <a:t>a. Age of 75 years or more</a:t>
                      </a:r>
                    </a:p>
                    <a:p>
                      <a:pPr algn="just" fontAlgn="t"/>
                      <a:r>
                        <a:rPr lang="en-US" sz="1800" b="0" i="0" u="none" strike="noStrike" dirty="0">
                          <a:solidFill>
                            <a:srgbClr val="000000"/>
                          </a:solidFill>
                          <a:effectLst/>
                          <a:latin typeface="+mj-lt"/>
                        </a:rPr>
                        <a:t>b. Pension Income and Interest income from same specified bank in which pension is received </a:t>
                      </a:r>
                    </a:p>
                    <a:p>
                      <a:pPr algn="just" fontAlgn="t"/>
                      <a:r>
                        <a:rPr lang="en-US" sz="1800" b="0" i="0" u="none" strike="noStrike" dirty="0">
                          <a:solidFill>
                            <a:srgbClr val="000000"/>
                          </a:solidFill>
                          <a:effectLst/>
                          <a:latin typeface="+mj-lt"/>
                        </a:rPr>
                        <a:t>c. Declaration to the specified bank in the prescribed format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2345794194"/>
                  </a:ext>
                </a:extLst>
              </a:tr>
              <a:tr h="409147">
                <a:tc>
                  <a:txBody>
                    <a:bodyPr/>
                    <a:lstStyle/>
                    <a:p>
                      <a:pPr algn="l" fontAlgn="t"/>
                      <a:r>
                        <a:rPr lang="en-US" sz="1800" b="1" i="0" u="none" strike="noStrike" dirty="0">
                          <a:solidFill>
                            <a:srgbClr val="000000"/>
                          </a:solidFill>
                          <a:effectLst/>
                          <a:latin typeface="+mj-lt"/>
                        </a:rPr>
                        <a:t>Specified Bank</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800" b="0" i="0" u="none" strike="noStrike" dirty="0">
                          <a:solidFill>
                            <a:srgbClr val="000000"/>
                          </a:solidFill>
                          <a:effectLst/>
                          <a:latin typeface="+mj-lt"/>
                        </a:rPr>
                        <a:t>Notified Banking Company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43771084"/>
                  </a:ext>
                </a:extLst>
              </a:tr>
              <a:tr h="381777">
                <a:tc>
                  <a:txBody>
                    <a:bodyPr/>
                    <a:lstStyle/>
                    <a:p>
                      <a:pPr algn="l" fontAlgn="t"/>
                      <a:r>
                        <a:rPr lang="en-US" sz="1800" b="1" i="0" u="none" strike="noStrike" dirty="0">
                          <a:solidFill>
                            <a:srgbClr val="000000"/>
                          </a:solidFill>
                          <a:effectLst/>
                          <a:latin typeface="+mj-lt"/>
                        </a:rPr>
                        <a:t>Rate of TDS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fontAlgn="t"/>
                      <a:r>
                        <a:rPr lang="en-US" sz="1800" b="0" i="0" u="none" strike="noStrike" dirty="0">
                          <a:solidFill>
                            <a:srgbClr val="000000"/>
                          </a:solidFill>
                          <a:effectLst/>
                          <a:latin typeface="+mj-lt"/>
                        </a:rPr>
                        <a:t>Rates in force applicable after granting deduction under Chapter VIA and rebate u/s. 87A.</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1635087958"/>
                  </a:ext>
                </a:extLst>
              </a:tr>
              <a:tr h="381777">
                <a:tc>
                  <a:txBody>
                    <a:bodyPr/>
                    <a:lstStyle/>
                    <a:p>
                      <a:pPr algn="l" fontAlgn="t"/>
                      <a:r>
                        <a:rPr lang="en-US" sz="1800" b="1" i="0" u="none" strike="noStrike" dirty="0">
                          <a:solidFill>
                            <a:srgbClr val="000000"/>
                          </a:solidFill>
                          <a:effectLst/>
                          <a:latin typeface="+mj-lt"/>
                        </a:rPr>
                        <a:t>Exemption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800" b="0" i="0" u="none" strike="noStrike" dirty="0">
                          <a:solidFill>
                            <a:srgbClr val="000000"/>
                          </a:solidFill>
                          <a:effectLst/>
                          <a:latin typeface="+mj-lt"/>
                        </a:rPr>
                        <a:t>Specified Senior Citizen shall be exempted from filing Income tax return for the year in which tax is deducted under the said section</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57111628"/>
                  </a:ext>
                </a:extLst>
              </a:tr>
              <a:tr h="381777">
                <a:tc>
                  <a:txBody>
                    <a:bodyPr/>
                    <a:lstStyle/>
                    <a:p>
                      <a:pPr algn="l" fontAlgn="t"/>
                      <a:r>
                        <a:rPr lang="en-US" sz="1800" b="1" i="0" u="none" strike="noStrike" dirty="0">
                          <a:solidFill>
                            <a:srgbClr val="000000"/>
                          </a:solidFill>
                          <a:effectLst/>
                          <a:latin typeface="+mj-lt"/>
                        </a:rPr>
                        <a:t>Applicable from</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800" b="0" i="0" u="none" strike="noStrike" dirty="0">
                          <a:solidFill>
                            <a:srgbClr val="000000"/>
                          </a:solidFill>
                          <a:effectLst/>
                          <a:latin typeface="+mj-lt"/>
                        </a:rPr>
                        <a:t>1</a:t>
                      </a:r>
                      <a:r>
                        <a:rPr lang="en-US" sz="1800" b="0" i="0" u="none" strike="noStrike" baseline="30000" dirty="0">
                          <a:solidFill>
                            <a:srgbClr val="000000"/>
                          </a:solidFill>
                          <a:effectLst/>
                          <a:latin typeface="+mj-lt"/>
                        </a:rPr>
                        <a:t>st</a:t>
                      </a:r>
                      <a:r>
                        <a:rPr lang="en-US" sz="1800" b="0" i="0" u="none" strike="noStrike" dirty="0">
                          <a:solidFill>
                            <a:srgbClr val="000000"/>
                          </a:solidFill>
                          <a:effectLst/>
                          <a:latin typeface="+mj-lt"/>
                        </a:rPr>
                        <a:t> April, 2021</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03495618"/>
                  </a:ext>
                </a:extLst>
              </a:tr>
            </a:tbl>
          </a:graphicData>
        </a:graphic>
      </p:graphicFrame>
      <p:sp>
        <p:nvSpPr>
          <p:cNvPr id="10" name="TextBox 9">
            <a:extLst>
              <a:ext uri="{FF2B5EF4-FFF2-40B4-BE49-F238E27FC236}">
                <a16:creationId xmlns:a16="http://schemas.microsoft.com/office/drawing/2014/main" xmlns="" id="{D39A4C9E-310B-4A07-AA07-3814381D3B08}"/>
              </a:ext>
            </a:extLst>
          </p:cNvPr>
          <p:cNvSpPr txBox="1"/>
          <p:nvPr/>
        </p:nvSpPr>
        <p:spPr>
          <a:xfrm>
            <a:off x="867691" y="4194253"/>
            <a:ext cx="10721433" cy="2062103"/>
          </a:xfrm>
          <a:prstGeom prst="rect">
            <a:avLst/>
          </a:prstGeom>
          <a:noFill/>
        </p:spPr>
        <p:txBody>
          <a:bodyPr wrap="square">
            <a:spAutoFit/>
          </a:bodyPr>
          <a:lstStyle/>
          <a:p>
            <a:pPr indent="-342900" algn="l">
              <a:lnSpc>
                <a:spcPct val="100000"/>
              </a:lnSpc>
              <a:buFont typeface="Arial" panose="020B0604020202020204" pitchFamily="34" charset="0"/>
              <a:buChar char="•"/>
            </a:pPr>
            <a:r>
              <a:rPr lang="en-US" sz="1600" dirty="0">
                <a:latin typeface="+mj-lt"/>
              </a:rPr>
              <a:t>Interest from Savings Bank Account and interest on Fixed deposits should be eligible </a:t>
            </a:r>
          </a:p>
          <a:p>
            <a:pPr indent="-342900" algn="l">
              <a:lnSpc>
                <a:spcPct val="100000"/>
              </a:lnSpc>
              <a:buFont typeface="Arial" panose="020B0604020202020204" pitchFamily="34" charset="0"/>
              <a:buChar char="•"/>
            </a:pPr>
            <a:endParaRPr lang="en-US" sz="1600" dirty="0">
              <a:latin typeface="+mj-lt"/>
            </a:endParaRPr>
          </a:p>
          <a:p>
            <a:pPr indent="-342900" algn="l">
              <a:lnSpc>
                <a:spcPct val="100000"/>
              </a:lnSpc>
              <a:buFont typeface="Arial" panose="020B0604020202020204" pitchFamily="34" charset="0"/>
              <a:buChar char="•"/>
            </a:pPr>
            <a:r>
              <a:rPr lang="en-US" sz="1600" dirty="0">
                <a:latin typeface="+mj-lt"/>
              </a:rPr>
              <a:t>Exempt income. Literal reading vs Liberal view</a:t>
            </a:r>
          </a:p>
          <a:p>
            <a:pPr indent="-342900" algn="l">
              <a:lnSpc>
                <a:spcPct val="100000"/>
              </a:lnSpc>
              <a:buFont typeface="Arial" panose="020B0604020202020204" pitchFamily="34" charset="0"/>
              <a:buChar char="•"/>
            </a:pPr>
            <a:endParaRPr lang="en-US" sz="1600" dirty="0">
              <a:latin typeface="+mj-lt"/>
            </a:endParaRPr>
          </a:p>
          <a:p>
            <a:pPr indent="-342900" algn="l">
              <a:lnSpc>
                <a:spcPct val="100000"/>
              </a:lnSpc>
              <a:buFont typeface="Arial" panose="020B0604020202020204" pitchFamily="34" charset="0"/>
              <a:buChar char="•"/>
            </a:pPr>
            <a:r>
              <a:rPr lang="en-US" sz="1600" dirty="0">
                <a:latin typeface="+mj-lt"/>
              </a:rPr>
              <a:t>Banks to test new regime of tax vs old regime of tax and should apply the most beneficial regime</a:t>
            </a:r>
          </a:p>
          <a:p>
            <a:pPr indent="-342900" algn="l">
              <a:lnSpc>
                <a:spcPct val="100000"/>
              </a:lnSpc>
              <a:buFont typeface="Arial" panose="020B0604020202020204" pitchFamily="34" charset="0"/>
              <a:buChar char="•"/>
            </a:pPr>
            <a:endParaRPr lang="en-US" sz="1600" dirty="0">
              <a:latin typeface="+mj-lt"/>
            </a:endParaRPr>
          </a:p>
          <a:p>
            <a:pPr marL="342900" indent="-342900" algn="l">
              <a:lnSpc>
                <a:spcPct val="100000"/>
              </a:lnSpc>
              <a:buFont typeface="Arial" panose="020B0604020202020204" pitchFamily="34" charset="0"/>
              <a:buChar char="•"/>
            </a:pPr>
            <a:r>
              <a:rPr lang="en-US" sz="1600" dirty="0">
                <a:latin typeface="+mj-lt"/>
              </a:rPr>
              <a:t>Account with more than 2 banks, shall not be eligible from exemption to file income tax return. Declaration to contain such clause </a:t>
            </a:r>
          </a:p>
        </p:txBody>
      </p:sp>
    </p:spTree>
    <p:extLst>
      <p:ext uri="{BB962C8B-B14F-4D97-AF65-F5344CB8AC3E}">
        <p14:creationId xmlns:p14="http://schemas.microsoft.com/office/powerpoint/2010/main" val="28802252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55912" y="6366762"/>
            <a:ext cx="2725488" cy="359378"/>
          </a:xfrm>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a:xfrm>
            <a:off x="4065168" y="6366762"/>
            <a:ext cx="4088231" cy="359378"/>
          </a:xfrm>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a:xfrm>
            <a:off x="8628312" y="6366762"/>
            <a:ext cx="2725488" cy="359378"/>
          </a:xfrm>
        </p:spPr>
        <p:txBody>
          <a:bodyPr/>
          <a:lstStyle/>
          <a:p>
            <a:pPr algn="ctr"/>
            <a:fld id="{DDE6C544-D191-447F-BB85-3DD2BD02548C}" type="slidenum">
              <a:rPr lang="en-US" smtClean="0">
                <a:latin typeface="Georgia" panose="02040502050405020303" pitchFamily="18" charset="0"/>
              </a:rPr>
              <a:pPr algn="ctr"/>
              <a:t>22</a:t>
            </a:fld>
            <a:endParaRPr lang="en-US">
              <a:latin typeface="Georgia" panose="02040502050405020303" pitchFamily="18" charset="0"/>
            </a:endParaRPr>
          </a:p>
        </p:txBody>
      </p:sp>
      <p:cxnSp>
        <p:nvCxnSpPr>
          <p:cNvPr id="8" name="Straight Connector 7"/>
          <p:cNvCxnSpPr>
            <a:cxnSpLocks/>
          </p:cNvCxnSpPr>
          <p:nvPr/>
        </p:nvCxnSpPr>
        <p:spPr>
          <a:xfrm>
            <a:off x="78722" y="636036"/>
            <a:ext cx="12113278"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flipV="1">
            <a:off x="78722" y="6307494"/>
            <a:ext cx="12113278" cy="343"/>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78756" y="37739"/>
            <a:ext cx="11465148" cy="523220"/>
          </a:xfrm>
          <a:prstGeom prst="rect">
            <a:avLst/>
          </a:prstGeom>
          <a:noFill/>
        </p:spPr>
        <p:txBody>
          <a:bodyPr wrap="square" rtlCol="0">
            <a:spAutoFit/>
          </a:bodyPr>
          <a:lstStyle/>
          <a:p>
            <a:pPr algn="ctr"/>
            <a:r>
              <a:rPr lang="en-IN" sz="2800" b="1" dirty="0">
                <a:latin typeface="+mj-lt"/>
              </a:rPr>
              <a:t>Sec 194Q – TDS on Purchase of Goods</a:t>
            </a:r>
            <a:endParaRPr lang="en-US" sz="2800" b="1" dirty="0">
              <a:latin typeface="+mj-lt"/>
            </a:endParaRPr>
          </a:p>
        </p:txBody>
      </p:sp>
      <p:graphicFrame>
        <p:nvGraphicFramePr>
          <p:cNvPr id="18" name="Table 17">
            <a:extLst>
              <a:ext uri="{FF2B5EF4-FFF2-40B4-BE49-F238E27FC236}">
                <a16:creationId xmlns:a16="http://schemas.microsoft.com/office/drawing/2014/main" xmlns="" id="{2C00DAA1-F68A-4F7D-A2A9-46C9CE4476EE}"/>
              </a:ext>
            </a:extLst>
          </p:cNvPr>
          <p:cNvGraphicFramePr>
            <a:graphicFrameLocks noGrp="1"/>
          </p:cNvGraphicFramePr>
          <p:nvPr>
            <p:extLst>
              <p:ext uri="{D42A27DB-BD31-4B8C-83A1-F6EECF244321}">
                <p14:modId xmlns:p14="http://schemas.microsoft.com/office/powerpoint/2010/main" val="980968369"/>
              </p:ext>
            </p:extLst>
          </p:nvPr>
        </p:nvGraphicFramePr>
        <p:xfrm>
          <a:off x="875076" y="1035698"/>
          <a:ext cx="10714048" cy="4096488"/>
        </p:xfrm>
        <a:graphic>
          <a:graphicData uri="http://schemas.openxmlformats.org/drawingml/2006/table">
            <a:tbl>
              <a:tblPr/>
              <a:tblGrid>
                <a:gridCol w="3633692">
                  <a:extLst>
                    <a:ext uri="{9D8B030D-6E8A-4147-A177-3AD203B41FA5}">
                      <a16:colId xmlns:a16="http://schemas.microsoft.com/office/drawing/2014/main" xmlns="" val="3929659966"/>
                    </a:ext>
                  </a:extLst>
                </a:gridCol>
                <a:gridCol w="7080356">
                  <a:extLst>
                    <a:ext uri="{9D8B030D-6E8A-4147-A177-3AD203B41FA5}">
                      <a16:colId xmlns:a16="http://schemas.microsoft.com/office/drawing/2014/main" xmlns="" val="3348292619"/>
                    </a:ext>
                  </a:extLst>
                </a:gridCol>
              </a:tblGrid>
              <a:tr h="381777">
                <a:tc>
                  <a:txBody>
                    <a:bodyPr/>
                    <a:lstStyle/>
                    <a:p>
                      <a:pPr algn="l" fontAlgn="t"/>
                      <a:r>
                        <a:rPr lang="en-US" sz="2000" b="1" i="0" u="none" strike="noStrike" dirty="0">
                          <a:solidFill>
                            <a:srgbClr val="000000"/>
                          </a:solidFill>
                          <a:effectLst/>
                          <a:latin typeface="+mj-lt"/>
                        </a:rPr>
                        <a:t>Nature of Expenses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fontAlgn="t"/>
                      <a:r>
                        <a:rPr lang="en-US" sz="2000" b="0" i="0" u="none" strike="noStrike" dirty="0">
                          <a:solidFill>
                            <a:srgbClr val="000000"/>
                          </a:solidFill>
                          <a:effectLst/>
                          <a:latin typeface="+mj-lt"/>
                        </a:rPr>
                        <a:t>Purchase of Goods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2345794194"/>
                  </a:ext>
                </a:extLst>
              </a:tr>
              <a:tr h="1424048">
                <a:tc>
                  <a:txBody>
                    <a:bodyPr/>
                    <a:lstStyle/>
                    <a:p>
                      <a:pPr algn="l" fontAlgn="t"/>
                      <a:r>
                        <a:rPr lang="en-US" sz="2000" b="1" i="0" u="none" strike="noStrike" dirty="0">
                          <a:solidFill>
                            <a:srgbClr val="000000"/>
                          </a:solidFill>
                          <a:effectLst/>
                          <a:latin typeface="+mj-lt"/>
                        </a:rPr>
                        <a:t>Applicable to</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2000" b="0" i="0" u="none" strike="noStrike" dirty="0">
                          <a:solidFill>
                            <a:srgbClr val="000000"/>
                          </a:solidFill>
                          <a:effectLst/>
                          <a:latin typeface="+mj-lt"/>
                        </a:rPr>
                        <a:t>Buyer purchasing goods from Seller (Resident)</a:t>
                      </a:r>
                      <a:br>
                        <a:rPr lang="en-US" sz="2000" b="0" i="0" u="none" strike="noStrike" dirty="0">
                          <a:solidFill>
                            <a:srgbClr val="000000"/>
                          </a:solidFill>
                          <a:effectLst/>
                          <a:latin typeface="+mj-lt"/>
                        </a:rPr>
                      </a:br>
                      <a:r>
                        <a:rPr lang="en-US" sz="2000" b="0" i="0" u="none" strike="noStrike" dirty="0">
                          <a:solidFill>
                            <a:srgbClr val="000000"/>
                          </a:solidFill>
                          <a:effectLst/>
                          <a:latin typeface="+mj-lt"/>
                        </a:rPr>
                        <a:t/>
                      </a:r>
                      <a:br>
                        <a:rPr lang="en-US" sz="2000" b="0" i="0" u="none" strike="noStrike" dirty="0">
                          <a:solidFill>
                            <a:srgbClr val="000000"/>
                          </a:solidFill>
                          <a:effectLst/>
                          <a:latin typeface="+mj-lt"/>
                        </a:rPr>
                      </a:br>
                      <a:r>
                        <a:rPr lang="en-US" sz="2000" b="0" i="0" u="none" strike="noStrike" dirty="0">
                          <a:solidFill>
                            <a:srgbClr val="000000"/>
                          </a:solidFill>
                          <a:effectLst/>
                          <a:latin typeface="+mj-lt"/>
                        </a:rPr>
                        <a:t>Buyer means a person whose sales, turnover or gross receipts exceeds Rs. 10 crores in immediately preceding financial year</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43771084"/>
                  </a:ext>
                </a:extLst>
              </a:tr>
              <a:tr h="381777">
                <a:tc>
                  <a:txBody>
                    <a:bodyPr/>
                    <a:lstStyle/>
                    <a:p>
                      <a:pPr algn="l" fontAlgn="t"/>
                      <a:r>
                        <a:rPr lang="en-US" sz="2000" b="1" i="0" u="none" strike="noStrike" dirty="0">
                          <a:solidFill>
                            <a:srgbClr val="000000"/>
                          </a:solidFill>
                          <a:effectLst/>
                          <a:latin typeface="+mj-lt"/>
                        </a:rPr>
                        <a:t>Threshold Limit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fontAlgn="t"/>
                      <a:r>
                        <a:rPr lang="en-US" sz="2000" b="0" i="0" u="none" strike="noStrike" dirty="0">
                          <a:solidFill>
                            <a:srgbClr val="000000"/>
                          </a:solidFill>
                          <a:effectLst/>
                          <a:latin typeface="+mj-lt"/>
                        </a:rPr>
                        <a:t>Rs. 50 Lakhs (value or aggregate of value)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1635087958"/>
                  </a:ext>
                </a:extLst>
              </a:tr>
              <a:tr h="381777">
                <a:tc>
                  <a:txBody>
                    <a:bodyPr/>
                    <a:lstStyle/>
                    <a:p>
                      <a:pPr algn="l" fontAlgn="t"/>
                      <a:r>
                        <a:rPr lang="en-US" sz="2000" b="1" i="0" u="none" strike="noStrike">
                          <a:solidFill>
                            <a:srgbClr val="000000"/>
                          </a:solidFill>
                          <a:effectLst/>
                          <a:latin typeface="+mj-lt"/>
                        </a:rPr>
                        <a:t>Rate of TDS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2000" b="0" i="0" u="none" strike="noStrike" dirty="0">
                          <a:solidFill>
                            <a:srgbClr val="000000"/>
                          </a:solidFill>
                          <a:effectLst/>
                          <a:latin typeface="+mj-lt"/>
                        </a:rPr>
                        <a:t>0.1% on purchases exceeding Rs. 50 lakhs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57111628"/>
                  </a:ext>
                </a:extLst>
              </a:tr>
              <a:tr h="381777">
                <a:tc>
                  <a:txBody>
                    <a:bodyPr/>
                    <a:lstStyle/>
                    <a:p>
                      <a:pPr algn="l" fontAlgn="t"/>
                      <a:r>
                        <a:rPr lang="en-US" sz="2000" b="1" i="0" u="none" strike="noStrike">
                          <a:solidFill>
                            <a:srgbClr val="000000"/>
                          </a:solidFill>
                          <a:effectLst/>
                          <a:latin typeface="+mj-lt"/>
                        </a:rPr>
                        <a:t>Time of deductibility</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fontAlgn="t"/>
                      <a:r>
                        <a:rPr lang="en-US" sz="2000" b="0" i="0" u="none" strike="noStrike" dirty="0">
                          <a:solidFill>
                            <a:srgbClr val="000000"/>
                          </a:solidFill>
                          <a:effectLst/>
                          <a:latin typeface="+mj-lt"/>
                        </a:rPr>
                        <a:t>At the time of credit or payment whichever is earlier</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376335658"/>
                  </a:ext>
                </a:extLst>
              </a:tr>
              <a:tr h="381777">
                <a:tc>
                  <a:txBody>
                    <a:bodyPr/>
                    <a:lstStyle/>
                    <a:p>
                      <a:pPr algn="l" fontAlgn="t"/>
                      <a:r>
                        <a:rPr lang="en-US" sz="2000" b="1" i="0" u="none" strike="noStrike" dirty="0">
                          <a:solidFill>
                            <a:srgbClr val="000000"/>
                          </a:solidFill>
                          <a:effectLst/>
                          <a:latin typeface="+mj-lt"/>
                        </a:rPr>
                        <a:t>Applicable from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2000" b="0" i="0" u="none" strike="noStrike" dirty="0">
                          <a:solidFill>
                            <a:srgbClr val="000000"/>
                          </a:solidFill>
                          <a:effectLst/>
                          <a:latin typeface="+mj-lt"/>
                        </a:rPr>
                        <a:t>1st July, 2021</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1371656"/>
                  </a:ext>
                </a:extLst>
              </a:tr>
              <a:tr h="763555">
                <a:tc>
                  <a:txBody>
                    <a:bodyPr/>
                    <a:lstStyle/>
                    <a:p>
                      <a:pPr algn="l" fontAlgn="t"/>
                      <a:r>
                        <a:rPr lang="en-US" sz="2000" b="1" i="0" u="none" strike="noStrike" dirty="0">
                          <a:solidFill>
                            <a:srgbClr val="000000"/>
                          </a:solidFill>
                          <a:effectLst/>
                          <a:latin typeface="+mj-lt"/>
                        </a:rPr>
                        <a:t>Provisions not applicable when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US" sz="2000" b="0" i="0" u="none" strike="noStrike" dirty="0">
                          <a:solidFill>
                            <a:srgbClr val="000000"/>
                          </a:solidFill>
                          <a:effectLst/>
                          <a:latin typeface="+mj-lt"/>
                        </a:rPr>
                        <a:t>a. Tax is deductible under any other provisions</a:t>
                      </a:r>
                      <a:br>
                        <a:rPr lang="en-US" sz="2000" b="0" i="0" u="none" strike="noStrike" dirty="0">
                          <a:solidFill>
                            <a:srgbClr val="000000"/>
                          </a:solidFill>
                          <a:effectLst/>
                          <a:latin typeface="+mj-lt"/>
                        </a:rPr>
                      </a:br>
                      <a:r>
                        <a:rPr lang="en-US" sz="2000" b="0" i="0" u="none" strike="noStrike" dirty="0">
                          <a:solidFill>
                            <a:srgbClr val="000000"/>
                          </a:solidFill>
                          <a:effectLst/>
                          <a:latin typeface="+mj-lt"/>
                        </a:rPr>
                        <a:t>b. TCS is collectible u/s. 206C (other than 206C(1H))</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157658651"/>
                  </a:ext>
                </a:extLst>
              </a:tr>
            </a:tbl>
          </a:graphicData>
        </a:graphic>
      </p:graphicFrame>
    </p:spTree>
    <p:extLst>
      <p:ext uri="{BB962C8B-B14F-4D97-AF65-F5344CB8AC3E}">
        <p14:creationId xmlns:p14="http://schemas.microsoft.com/office/powerpoint/2010/main" val="10610387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23</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13628" y="791033"/>
            <a:ext cx="11729843" cy="6186309"/>
          </a:xfrm>
          <a:prstGeom prst="rect">
            <a:avLst/>
          </a:prstGeom>
          <a:noFill/>
        </p:spPr>
        <p:txBody>
          <a:bodyPr wrap="square" rtlCol="0">
            <a:spAutoFit/>
          </a:bodyPr>
          <a:lstStyle/>
          <a:p>
            <a:pPr marL="342900" indent="-342900">
              <a:buFont typeface="Arial" panose="020B0604020202020204" pitchFamily="34" charset="0"/>
              <a:buChar char="•"/>
            </a:pPr>
            <a:r>
              <a:rPr lang="en-US" dirty="0">
                <a:latin typeface="+mj-lt"/>
              </a:rPr>
              <a:t>Not applicable on import of goods ( Seller is a non resident)</a:t>
            </a:r>
          </a:p>
          <a:p>
            <a:pPr marL="342900" indent="-342900">
              <a:buFont typeface="Arial" panose="020B0604020202020204" pitchFamily="34" charset="0"/>
              <a:buChar char="•"/>
            </a:pPr>
            <a:endParaRPr lang="en-US" dirty="0">
              <a:latin typeface="+mj-lt"/>
            </a:endParaRPr>
          </a:p>
          <a:p>
            <a:pPr marL="342900" indent="-342900">
              <a:buFont typeface="Arial" panose="020B0604020202020204" pitchFamily="34" charset="0"/>
              <a:buChar char="•"/>
            </a:pPr>
            <a:r>
              <a:rPr lang="en-US" dirty="0">
                <a:latin typeface="+mj-lt"/>
              </a:rPr>
              <a:t>Export of goods – Not Applicable to Non resident if there is no PE or fixed place of business in India </a:t>
            </a:r>
            <a:r>
              <a:rPr lang="en-US" b="1" dirty="0">
                <a:latin typeface="+mj-lt"/>
              </a:rPr>
              <a:t>(Circular no. 13 of 2021)</a:t>
            </a:r>
          </a:p>
          <a:p>
            <a:pPr marL="342900" indent="-342900">
              <a:buFont typeface="Arial" panose="020B0604020202020204" pitchFamily="34" charset="0"/>
              <a:buChar char="•"/>
            </a:pPr>
            <a:endParaRPr lang="en-US" dirty="0">
              <a:latin typeface="+mj-lt"/>
            </a:endParaRPr>
          </a:p>
          <a:p>
            <a:pPr marL="342900" indent="-342900">
              <a:buFont typeface="Arial" panose="020B0604020202020204" pitchFamily="34" charset="0"/>
              <a:buChar char="•"/>
            </a:pPr>
            <a:r>
              <a:rPr lang="en-US" dirty="0">
                <a:latin typeface="+mj-lt"/>
              </a:rPr>
              <a:t>No PAN cases – Higher of rate as per Section i.e. 0.1% or 5 % </a:t>
            </a:r>
            <a:r>
              <a:rPr lang="en-US" b="1" dirty="0">
                <a:latin typeface="+mj-lt"/>
              </a:rPr>
              <a:t>(Sec 206AA)</a:t>
            </a:r>
          </a:p>
          <a:p>
            <a:pPr marL="342900" indent="-342900">
              <a:buFont typeface="Arial" panose="020B0604020202020204" pitchFamily="34" charset="0"/>
              <a:buChar char="•"/>
            </a:pPr>
            <a:endParaRPr lang="en-US" dirty="0">
              <a:latin typeface="+mj-lt"/>
            </a:endParaRPr>
          </a:p>
          <a:p>
            <a:pPr marL="342900" indent="-342900">
              <a:buFont typeface="Arial" panose="020B0604020202020204" pitchFamily="34" charset="0"/>
              <a:buChar char="•"/>
            </a:pPr>
            <a:r>
              <a:rPr lang="en-US" dirty="0">
                <a:latin typeface="+mj-lt"/>
              </a:rPr>
              <a:t>Non Income tax filers – Higher of 2X rate as per the relevant Section or 5% </a:t>
            </a:r>
            <a:r>
              <a:rPr lang="en-US" b="1" dirty="0">
                <a:latin typeface="+mj-lt"/>
              </a:rPr>
              <a:t>(Sec 206AB)</a:t>
            </a:r>
          </a:p>
          <a:p>
            <a:pPr marL="342900" indent="-342900">
              <a:buFont typeface="Arial" panose="020B0604020202020204" pitchFamily="34" charset="0"/>
              <a:buChar char="•"/>
            </a:pPr>
            <a:endParaRPr lang="en-US" dirty="0">
              <a:latin typeface="+mj-lt"/>
            </a:endParaRPr>
          </a:p>
          <a:p>
            <a:pPr marL="342900" indent="-342900">
              <a:buFont typeface="Arial" panose="020B0604020202020204" pitchFamily="34" charset="0"/>
              <a:buChar char="•"/>
            </a:pPr>
            <a:r>
              <a:rPr lang="en-US" dirty="0">
                <a:latin typeface="+mj-lt"/>
              </a:rPr>
              <a:t>If both No PAN as well as no Income tax return filed, then the higher of 2 shall apply i.e. 5% </a:t>
            </a:r>
          </a:p>
          <a:p>
            <a:pPr marL="342900" indent="-342900">
              <a:buFont typeface="Arial" panose="020B0604020202020204" pitchFamily="34" charset="0"/>
              <a:buChar char="•"/>
            </a:pPr>
            <a:endParaRPr lang="en-US" dirty="0">
              <a:latin typeface="+mj-lt"/>
            </a:endParaRPr>
          </a:p>
          <a:p>
            <a:pPr marL="342900" indent="-342900">
              <a:buFont typeface="Arial" panose="020B0604020202020204" pitchFamily="34" charset="0"/>
              <a:buChar char="•"/>
            </a:pPr>
            <a:r>
              <a:rPr lang="en-US" dirty="0">
                <a:latin typeface="+mj-lt"/>
              </a:rPr>
              <a:t>No application can be made by the seller for certificate for lower TDS for TDS u/s. 194Q– no corresponding amendment in Sec 197. Similarly buyer cannot apply for lower TCS certificate for TCS u/s. 206C(1H).</a:t>
            </a:r>
            <a:endParaRPr lang="en-US" b="1" dirty="0">
              <a:latin typeface="+mj-lt"/>
            </a:endParaRPr>
          </a:p>
          <a:p>
            <a:pPr marL="342900" indent="-342900">
              <a:buFont typeface="Arial" panose="020B0604020202020204" pitchFamily="34" charset="0"/>
              <a:buChar char="•"/>
            </a:pPr>
            <a:endParaRPr lang="en-US" b="1" dirty="0">
              <a:latin typeface="+mj-lt"/>
            </a:endParaRPr>
          </a:p>
          <a:p>
            <a:pPr marL="342900" indent="-342900">
              <a:buFont typeface="Arial" panose="020B0604020202020204" pitchFamily="34" charset="0"/>
              <a:buChar char="•"/>
            </a:pPr>
            <a:r>
              <a:rPr lang="en-US" dirty="0">
                <a:latin typeface="+mj-lt"/>
              </a:rPr>
              <a:t>If Purchaser fails to deduct TDS u/s. 194Q, then he </a:t>
            </a:r>
            <a:r>
              <a:rPr lang="en-US" b="1" dirty="0">
                <a:latin typeface="+mj-lt"/>
              </a:rPr>
              <a:t>shall not be considered as Assessee in default on fulfilment of following conditions</a:t>
            </a:r>
            <a:r>
              <a:rPr lang="en-US" dirty="0">
                <a:latin typeface="+mj-lt"/>
              </a:rPr>
              <a:t>, but interest for non deduction shall be levied u/s. 201(1A)</a:t>
            </a:r>
          </a:p>
          <a:p>
            <a:r>
              <a:rPr lang="en-US" dirty="0">
                <a:latin typeface="+mj-lt"/>
              </a:rPr>
              <a:t>         a. Seller has filed return u/s. 139</a:t>
            </a:r>
          </a:p>
          <a:p>
            <a:r>
              <a:rPr lang="en-US" dirty="0">
                <a:latin typeface="+mj-lt"/>
              </a:rPr>
              <a:t>         b. Seller has taken into account such income in his return of income </a:t>
            </a:r>
          </a:p>
          <a:p>
            <a:r>
              <a:rPr lang="en-US" dirty="0">
                <a:latin typeface="+mj-lt"/>
              </a:rPr>
              <a:t>         c. Seller has paid tax on such income </a:t>
            </a:r>
          </a:p>
          <a:p>
            <a:r>
              <a:rPr lang="en-US" dirty="0">
                <a:latin typeface="+mj-lt"/>
              </a:rPr>
              <a:t>         d. Certificate from a Chartered Accountant has been submitted</a:t>
            </a:r>
          </a:p>
          <a:p>
            <a:pPr marL="342900" indent="-342900">
              <a:buFont typeface="Arial" panose="020B0604020202020204" pitchFamily="34" charset="0"/>
              <a:buChar char="•"/>
            </a:pPr>
            <a:endParaRPr lang="en-US" dirty="0">
              <a:latin typeface="+mj-lt"/>
            </a:endParaRPr>
          </a:p>
          <a:p>
            <a:pPr marL="342900" indent="-342900">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194Q – TDS on Purchase of Goods</a:t>
            </a:r>
            <a:endParaRPr lang="en-US" sz="2800" b="1" dirty="0">
              <a:latin typeface="+mj-lt"/>
            </a:endParaRPr>
          </a:p>
        </p:txBody>
      </p:sp>
    </p:spTree>
    <p:extLst>
      <p:ext uri="{BB962C8B-B14F-4D97-AF65-F5344CB8AC3E}">
        <p14:creationId xmlns:p14="http://schemas.microsoft.com/office/powerpoint/2010/main" val="17951381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24</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B149838B-630C-46D0-84CE-0CDD551D2BCF}"/>
              </a:ext>
            </a:extLst>
          </p:cNvPr>
          <p:cNvSpPr txBox="1"/>
          <p:nvPr/>
        </p:nvSpPr>
        <p:spPr>
          <a:xfrm>
            <a:off x="213627" y="85024"/>
            <a:ext cx="11207041" cy="523220"/>
          </a:xfrm>
          <a:prstGeom prst="rect">
            <a:avLst/>
          </a:prstGeom>
          <a:noFill/>
        </p:spPr>
        <p:txBody>
          <a:bodyPr wrap="square">
            <a:spAutoFit/>
          </a:bodyPr>
          <a:lstStyle/>
          <a:p>
            <a:pPr algn="ctr"/>
            <a:r>
              <a:rPr lang="en-IN" sz="2800" b="1" dirty="0">
                <a:latin typeface="+mj-lt"/>
              </a:rPr>
              <a:t>INTERPLAY BETWEEN SEC 194Q and Sec 206C(1H)</a:t>
            </a:r>
            <a:endParaRPr lang="en-US" sz="3200" b="1" dirty="0">
              <a:latin typeface="+mj-lt"/>
            </a:endParaRPr>
          </a:p>
        </p:txBody>
      </p:sp>
      <p:graphicFrame>
        <p:nvGraphicFramePr>
          <p:cNvPr id="13" name="Table 12">
            <a:extLst>
              <a:ext uri="{FF2B5EF4-FFF2-40B4-BE49-F238E27FC236}">
                <a16:creationId xmlns:a16="http://schemas.microsoft.com/office/drawing/2014/main" xmlns="" id="{882E89DD-74B3-4082-B146-3F6C1DADE3AA}"/>
              </a:ext>
            </a:extLst>
          </p:cNvPr>
          <p:cNvGraphicFramePr>
            <a:graphicFrameLocks noGrp="1"/>
          </p:cNvGraphicFramePr>
          <p:nvPr>
            <p:extLst>
              <p:ext uri="{D42A27DB-BD31-4B8C-83A1-F6EECF244321}">
                <p14:modId xmlns:p14="http://schemas.microsoft.com/office/powerpoint/2010/main" val="926836612"/>
              </p:ext>
            </p:extLst>
          </p:nvPr>
        </p:nvGraphicFramePr>
        <p:xfrm>
          <a:off x="989043" y="905073"/>
          <a:ext cx="10394301" cy="4656971"/>
        </p:xfrm>
        <a:graphic>
          <a:graphicData uri="http://schemas.openxmlformats.org/drawingml/2006/table">
            <a:tbl>
              <a:tblPr/>
              <a:tblGrid>
                <a:gridCol w="2309845">
                  <a:extLst>
                    <a:ext uri="{9D8B030D-6E8A-4147-A177-3AD203B41FA5}">
                      <a16:colId xmlns:a16="http://schemas.microsoft.com/office/drawing/2014/main" xmlns="" val="1624082085"/>
                    </a:ext>
                  </a:extLst>
                </a:gridCol>
                <a:gridCol w="4500800">
                  <a:extLst>
                    <a:ext uri="{9D8B030D-6E8A-4147-A177-3AD203B41FA5}">
                      <a16:colId xmlns:a16="http://schemas.microsoft.com/office/drawing/2014/main" xmlns="" val="532867657"/>
                    </a:ext>
                  </a:extLst>
                </a:gridCol>
                <a:gridCol w="3583656">
                  <a:extLst>
                    <a:ext uri="{9D8B030D-6E8A-4147-A177-3AD203B41FA5}">
                      <a16:colId xmlns:a16="http://schemas.microsoft.com/office/drawing/2014/main" xmlns="" val="3081315432"/>
                    </a:ext>
                  </a:extLst>
                </a:gridCol>
              </a:tblGrid>
              <a:tr h="320129">
                <a:tc>
                  <a:txBody>
                    <a:bodyPr/>
                    <a:lstStyle/>
                    <a:p>
                      <a:pPr algn="l" fontAlgn="t"/>
                      <a:r>
                        <a:rPr lang="en-US" sz="1600" b="1" i="0" u="none" strike="noStrike" dirty="0">
                          <a:solidFill>
                            <a:srgbClr val="000000"/>
                          </a:solidFill>
                          <a:effectLst/>
                          <a:latin typeface="Calibri Light" panose="020F0302020204030204" pitchFamily="34" charset="0"/>
                        </a:rPr>
                        <a:t>Particulars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1" i="0" u="none" strike="noStrike" dirty="0">
                          <a:solidFill>
                            <a:srgbClr val="000000"/>
                          </a:solidFill>
                          <a:effectLst/>
                          <a:latin typeface="Calibri Light" panose="020F0302020204030204" pitchFamily="34" charset="0"/>
                        </a:rPr>
                        <a:t>Sec 194Q  - TDS on Purchase of Goods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1" i="0" u="none" strike="noStrike" dirty="0">
                          <a:solidFill>
                            <a:srgbClr val="000000"/>
                          </a:solidFill>
                          <a:effectLst/>
                          <a:latin typeface="Calibri Light" panose="020F0302020204030204" pitchFamily="34" charset="0"/>
                        </a:rPr>
                        <a:t>Sec 206C(1H) – TCS on Sale of Goods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29501993"/>
                  </a:ext>
                </a:extLst>
              </a:tr>
              <a:tr h="960385">
                <a:tc>
                  <a:txBody>
                    <a:bodyPr/>
                    <a:lstStyle/>
                    <a:p>
                      <a:pPr algn="just" fontAlgn="t"/>
                      <a:r>
                        <a:rPr lang="en-US" sz="1600" b="1" i="0" u="none" strike="noStrike" dirty="0">
                          <a:solidFill>
                            <a:srgbClr val="000000"/>
                          </a:solidFill>
                          <a:effectLst/>
                          <a:latin typeface="Calibri Light" panose="020F0302020204030204" pitchFamily="34" charset="0"/>
                        </a:rPr>
                        <a:t>Liability 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fontAlgn="t"/>
                      <a:r>
                        <a:rPr lang="en-US" sz="1600" b="0" i="0" u="none" strike="noStrike">
                          <a:solidFill>
                            <a:srgbClr val="000000"/>
                          </a:solidFill>
                          <a:effectLst/>
                          <a:latin typeface="Calibri Light" panose="020F0302020204030204" pitchFamily="34" charset="0"/>
                        </a:rPr>
                        <a:t>Buyer whose sales, turnover or gross receipts exceeds Rs. 10 crores in immediately preceeding financial year</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fontAlgn="t"/>
                      <a:r>
                        <a:rPr lang="en-US" sz="1600" b="0" i="0" u="none" strike="noStrike">
                          <a:solidFill>
                            <a:srgbClr val="000000"/>
                          </a:solidFill>
                          <a:effectLst/>
                          <a:latin typeface="Calibri Light" panose="020F0302020204030204" pitchFamily="34" charset="0"/>
                        </a:rPr>
                        <a:t>Seller whose sales, turnover or gross receipts exceeds Rs. 10 crores in immediately preceeding financial year</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1648675379"/>
                  </a:ext>
                </a:extLst>
              </a:tr>
              <a:tr h="640256">
                <a:tc>
                  <a:txBody>
                    <a:bodyPr/>
                    <a:lstStyle/>
                    <a:p>
                      <a:pPr algn="just" fontAlgn="t"/>
                      <a:r>
                        <a:rPr lang="en-US" sz="1600" b="1" i="0" u="none" strike="noStrike" dirty="0">
                          <a:solidFill>
                            <a:srgbClr val="000000"/>
                          </a:solidFill>
                          <a:effectLst/>
                          <a:latin typeface="Calibri Light" panose="020F0302020204030204" pitchFamily="34" charset="0"/>
                        </a:rPr>
                        <a:t>Threshold Limit of Transaction</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effectLst/>
                          <a:latin typeface="Calibri Light" panose="020F0302020204030204" pitchFamily="34" charset="0"/>
                        </a:rPr>
                        <a:t>Purchases of goods exceed Rs. 50 lakhs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effectLst/>
                          <a:latin typeface="Calibri Light" panose="020F0302020204030204" pitchFamily="34" charset="0"/>
                        </a:rPr>
                        <a:t>Sales of goods exceed Rs. 50 lakhs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07375690"/>
                  </a:ext>
                </a:extLst>
              </a:tr>
              <a:tr h="320129">
                <a:tc>
                  <a:txBody>
                    <a:bodyPr/>
                    <a:lstStyle/>
                    <a:p>
                      <a:pPr algn="just" fontAlgn="t"/>
                      <a:r>
                        <a:rPr lang="en-US" sz="1600" b="1" i="0" u="none" strike="noStrike" dirty="0">
                          <a:solidFill>
                            <a:srgbClr val="000000"/>
                          </a:solidFill>
                          <a:effectLst/>
                          <a:latin typeface="Calibri Light" panose="020F0302020204030204" pitchFamily="34" charset="0"/>
                        </a:rPr>
                        <a:t>Rate of Tax</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fontAlgn="t"/>
                      <a:r>
                        <a:rPr lang="en-US" sz="1600" b="0" i="0" u="none" strike="noStrike">
                          <a:solidFill>
                            <a:srgbClr val="000000"/>
                          </a:solidFill>
                          <a:effectLst/>
                          <a:latin typeface="Calibri Light" panose="020F0302020204030204" pitchFamily="34" charset="0"/>
                        </a:rPr>
                        <a:t>0.1% on purchases exceeding Rs. 50 lakhs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fontAlgn="t"/>
                      <a:r>
                        <a:rPr lang="en-US" sz="1600" b="0" i="0" u="none" strike="noStrike">
                          <a:solidFill>
                            <a:srgbClr val="000000"/>
                          </a:solidFill>
                          <a:effectLst/>
                          <a:latin typeface="Calibri Light" panose="020F0302020204030204" pitchFamily="34" charset="0"/>
                        </a:rPr>
                        <a:t>0.1% on sales exceeding Rs. 50 lakhs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1842862597"/>
                  </a:ext>
                </a:extLst>
              </a:tr>
              <a:tr h="320129">
                <a:tc>
                  <a:txBody>
                    <a:bodyPr/>
                    <a:lstStyle/>
                    <a:p>
                      <a:pPr algn="just" fontAlgn="t"/>
                      <a:r>
                        <a:rPr lang="en-US" sz="1600" b="1" i="0" u="none" strike="noStrike" dirty="0">
                          <a:solidFill>
                            <a:srgbClr val="000000"/>
                          </a:solidFill>
                          <a:effectLst/>
                          <a:latin typeface="Calibri Light" panose="020F0302020204030204" pitchFamily="34" charset="0"/>
                        </a:rPr>
                        <a:t>Non PAN case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effectLst/>
                          <a:latin typeface="Calibri Light" panose="020F0302020204030204" pitchFamily="34" charset="0"/>
                        </a:rPr>
                        <a:t>Higher of rate prescribed i.e. 0.1 % or 5%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a:solidFill>
                            <a:srgbClr val="000000"/>
                          </a:solidFill>
                          <a:effectLst/>
                          <a:latin typeface="Calibri Light" panose="020F0302020204030204" pitchFamily="34" charset="0"/>
                        </a:rPr>
                        <a:t>Higher of rate prescribed i.e. 0.1 % or 5%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37571390"/>
                  </a:ext>
                </a:extLst>
              </a:tr>
              <a:tr h="320129">
                <a:tc>
                  <a:txBody>
                    <a:bodyPr/>
                    <a:lstStyle/>
                    <a:p>
                      <a:pPr algn="just" fontAlgn="t"/>
                      <a:r>
                        <a:rPr lang="en-US" sz="1600" b="1" i="0" u="none" strike="noStrike" dirty="0">
                          <a:solidFill>
                            <a:srgbClr val="000000"/>
                          </a:solidFill>
                          <a:effectLst/>
                          <a:latin typeface="Calibri Light" panose="020F0302020204030204" pitchFamily="34" charset="0"/>
                        </a:rPr>
                        <a:t>Non filer case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fontAlgn="t"/>
                      <a:r>
                        <a:rPr lang="en-US" sz="1600" b="0" i="0" u="none" strike="noStrike">
                          <a:solidFill>
                            <a:srgbClr val="000000"/>
                          </a:solidFill>
                          <a:effectLst/>
                          <a:latin typeface="Calibri Light" panose="020F0302020204030204" pitchFamily="34" charset="0"/>
                        </a:rPr>
                        <a:t>Higher of rate prescribed i.e. 0.1 % or 5%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fontAlgn="t"/>
                      <a:r>
                        <a:rPr lang="en-US" sz="1600" b="0" i="0" u="none" strike="noStrike" dirty="0">
                          <a:solidFill>
                            <a:srgbClr val="000000"/>
                          </a:solidFill>
                          <a:effectLst/>
                          <a:latin typeface="Calibri Light" panose="020F0302020204030204" pitchFamily="34" charset="0"/>
                        </a:rPr>
                        <a:t>Higher of rate prescribed i.e. 0.1 % or 5%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3907477377"/>
                  </a:ext>
                </a:extLst>
              </a:tr>
              <a:tr h="320129">
                <a:tc>
                  <a:txBody>
                    <a:bodyPr/>
                    <a:lstStyle/>
                    <a:p>
                      <a:pPr algn="just" fontAlgn="t"/>
                      <a:r>
                        <a:rPr lang="en-US" sz="1600" b="1" i="0" u="none" strike="noStrike" dirty="0">
                          <a:solidFill>
                            <a:srgbClr val="000000"/>
                          </a:solidFill>
                          <a:effectLst/>
                          <a:latin typeface="Calibri Light" panose="020F0302020204030204" pitchFamily="34" charset="0"/>
                        </a:rPr>
                        <a:t>Time of Deductibility / </a:t>
                      </a:r>
                      <a:r>
                        <a:rPr lang="en-US" sz="1600" b="1" i="0" u="none" strike="noStrike" dirty="0" err="1">
                          <a:solidFill>
                            <a:srgbClr val="000000"/>
                          </a:solidFill>
                          <a:effectLst/>
                          <a:latin typeface="Calibri Light" panose="020F0302020204030204" pitchFamily="34" charset="0"/>
                        </a:rPr>
                        <a:t>Collectibilty</a:t>
                      </a:r>
                      <a:r>
                        <a:rPr lang="en-US" sz="1600" b="1" i="0" u="none" strike="noStrike" dirty="0">
                          <a:solidFill>
                            <a:srgbClr val="000000"/>
                          </a:solidFill>
                          <a:effectLst/>
                          <a:latin typeface="Calibri Light" panose="020F03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dirty="0">
                          <a:solidFill>
                            <a:srgbClr val="000000"/>
                          </a:solidFill>
                          <a:effectLst/>
                          <a:latin typeface="Calibri Light" panose="020F0302020204030204" pitchFamily="34" charset="0"/>
                        </a:rPr>
                        <a:t>At the time of credit or payment whichever is earlier</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600" b="0" i="0" u="none" strike="noStrike" dirty="0">
                          <a:solidFill>
                            <a:srgbClr val="000000"/>
                          </a:solidFill>
                          <a:effectLst/>
                          <a:latin typeface="Calibri Light" panose="020F0302020204030204" pitchFamily="34" charset="0"/>
                        </a:rPr>
                        <a:t>At the time of receipt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75592127"/>
                  </a:ext>
                </a:extLst>
              </a:tr>
              <a:tr h="960385">
                <a:tc>
                  <a:txBody>
                    <a:bodyPr/>
                    <a:lstStyle/>
                    <a:p>
                      <a:pPr algn="just" fontAlgn="t"/>
                      <a:r>
                        <a:rPr lang="en-US" sz="1600" b="1" i="0" u="none" strike="noStrike">
                          <a:solidFill>
                            <a:srgbClr val="000000"/>
                          </a:solidFill>
                          <a:effectLst/>
                          <a:latin typeface="Calibri Light" panose="020F0302020204030204" pitchFamily="34" charset="0"/>
                        </a:rPr>
                        <a:t>When both sections are applicable, which section shall apply</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fontAlgn="t"/>
                      <a:r>
                        <a:rPr lang="en-US" sz="1600" b="0" i="0" u="none" strike="noStrike" dirty="0">
                          <a:solidFill>
                            <a:srgbClr val="000000"/>
                          </a:solidFill>
                          <a:effectLst/>
                          <a:latin typeface="Calibri Light" panose="020F0302020204030204" pitchFamily="34" charset="0"/>
                        </a:rPr>
                        <a:t>Tax to be mandatorily deducted by the Purchaser, if threshold limits satisfied</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fontAlgn="t"/>
                      <a:r>
                        <a:rPr lang="en-US" sz="1600" b="0" i="0" u="none" strike="noStrike" dirty="0">
                          <a:solidFill>
                            <a:srgbClr val="000000"/>
                          </a:solidFill>
                          <a:effectLst/>
                          <a:latin typeface="Calibri Light" panose="020F0302020204030204" pitchFamily="34" charset="0"/>
                        </a:rPr>
                        <a:t>Tax to be collected if the Purchaser is not liable to or if liable has not deducted the same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3857849728"/>
                  </a:ext>
                </a:extLst>
              </a:tr>
              <a:tr h="320129">
                <a:tc>
                  <a:txBody>
                    <a:bodyPr/>
                    <a:lstStyle/>
                    <a:p>
                      <a:pPr algn="l" fontAlgn="t"/>
                      <a:r>
                        <a:rPr lang="en-US" sz="1600" b="1" i="0" u="none" strike="noStrike">
                          <a:solidFill>
                            <a:srgbClr val="000000"/>
                          </a:solidFill>
                          <a:effectLst/>
                          <a:latin typeface="Calibri Light" panose="020F0302020204030204" pitchFamily="34" charset="0"/>
                        </a:rPr>
                        <a:t>Applicable from</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Calibri Light" panose="020F0302020204030204" pitchFamily="34" charset="0"/>
                        </a:rPr>
                        <a:t>1st July, 2021</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Calibri Light" panose="020F0302020204030204" pitchFamily="34" charset="0"/>
                        </a:rPr>
                        <a:t>1st October, 2020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34066389"/>
                  </a:ext>
                </a:extLst>
              </a:tr>
            </a:tbl>
          </a:graphicData>
        </a:graphic>
      </p:graphicFrame>
    </p:spTree>
    <p:extLst>
      <p:ext uri="{BB962C8B-B14F-4D97-AF65-F5344CB8AC3E}">
        <p14:creationId xmlns:p14="http://schemas.microsoft.com/office/powerpoint/2010/main" val="3304160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25</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7931266F-05F4-44B2-8870-5D150AEC55D3}"/>
              </a:ext>
            </a:extLst>
          </p:cNvPr>
          <p:cNvSpPr txBox="1"/>
          <p:nvPr/>
        </p:nvSpPr>
        <p:spPr>
          <a:xfrm>
            <a:off x="211181" y="136525"/>
            <a:ext cx="11265471" cy="523220"/>
          </a:xfrm>
          <a:prstGeom prst="rect">
            <a:avLst/>
          </a:prstGeom>
          <a:noFill/>
        </p:spPr>
        <p:txBody>
          <a:bodyPr wrap="square">
            <a:spAutoFit/>
          </a:bodyPr>
          <a:lstStyle/>
          <a:p>
            <a:pPr algn="ctr"/>
            <a:r>
              <a:rPr lang="en-IN" sz="2800" b="1" dirty="0">
                <a:latin typeface="+mj-lt"/>
              </a:rPr>
              <a:t>INTERPLAY BETWEEN SEC 194Q and Sec 206C(1H)</a:t>
            </a:r>
            <a:endParaRPr lang="en-US" sz="3200" b="1" dirty="0">
              <a:latin typeface="+mj-lt"/>
            </a:endParaRPr>
          </a:p>
        </p:txBody>
      </p:sp>
      <p:graphicFrame>
        <p:nvGraphicFramePr>
          <p:cNvPr id="10" name="Table 9">
            <a:extLst>
              <a:ext uri="{FF2B5EF4-FFF2-40B4-BE49-F238E27FC236}">
                <a16:creationId xmlns:a16="http://schemas.microsoft.com/office/drawing/2014/main" xmlns="" id="{5E1F52D8-832D-4557-A57D-8DA6B19456CD}"/>
              </a:ext>
            </a:extLst>
          </p:cNvPr>
          <p:cNvGraphicFramePr>
            <a:graphicFrameLocks noGrp="1"/>
          </p:cNvGraphicFramePr>
          <p:nvPr>
            <p:extLst>
              <p:ext uri="{D42A27DB-BD31-4B8C-83A1-F6EECF244321}">
                <p14:modId xmlns:p14="http://schemas.microsoft.com/office/powerpoint/2010/main" val="404243109"/>
              </p:ext>
            </p:extLst>
          </p:nvPr>
        </p:nvGraphicFramePr>
        <p:xfrm>
          <a:off x="914400" y="809052"/>
          <a:ext cx="10439401" cy="5202903"/>
        </p:xfrm>
        <a:graphic>
          <a:graphicData uri="http://schemas.openxmlformats.org/drawingml/2006/table">
            <a:tbl>
              <a:tblPr/>
              <a:tblGrid>
                <a:gridCol w="1918985">
                  <a:extLst>
                    <a:ext uri="{9D8B030D-6E8A-4147-A177-3AD203B41FA5}">
                      <a16:colId xmlns:a16="http://schemas.microsoft.com/office/drawing/2014/main" xmlns="" val="2759979860"/>
                    </a:ext>
                  </a:extLst>
                </a:gridCol>
                <a:gridCol w="4298032">
                  <a:extLst>
                    <a:ext uri="{9D8B030D-6E8A-4147-A177-3AD203B41FA5}">
                      <a16:colId xmlns:a16="http://schemas.microsoft.com/office/drawing/2014/main" xmlns="" val="2081332142"/>
                    </a:ext>
                  </a:extLst>
                </a:gridCol>
                <a:gridCol w="4222384">
                  <a:extLst>
                    <a:ext uri="{9D8B030D-6E8A-4147-A177-3AD203B41FA5}">
                      <a16:colId xmlns:a16="http://schemas.microsoft.com/office/drawing/2014/main" xmlns="" val="2406452195"/>
                    </a:ext>
                  </a:extLst>
                </a:gridCol>
              </a:tblGrid>
              <a:tr h="327191">
                <a:tc>
                  <a:txBody>
                    <a:bodyPr/>
                    <a:lstStyle/>
                    <a:p>
                      <a:pPr algn="l" fontAlgn="t"/>
                      <a:r>
                        <a:rPr lang="en-US" sz="1700" b="1" i="0" u="none" strike="noStrike" dirty="0">
                          <a:solidFill>
                            <a:srgbClr val="000000"/>
                          </a:solidFill>
                          <a:effectLst/>
                          <a:latin typeface="Calibri Light" panose="020F0302020204030204" pitchFamily="34" charset="0"/>
                        </a:rPr>
                        <a:t>Particulars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700" b="1" i="0" u="none" strike="noStrike" dirty="0">
                          <a:solidFill>
                            <a:srgbClr val="000000"/>
                          </a:solidFill>
                          <a:effectLst/>
                          <a:latin typeface="Calibri Light" panose="020F0302020204030204" pitchFamily="34" charset="0"/>
                        </a:rPr>
                        <a:t>Sec 194Q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700" b="1" i="0" u="none" strike="noStrike">
                          <a:solidFill>
                            <a:srgbClr val="000000"/>
                          </a:solidFill>
                          <a:effectLst/>
                          <a:latin typeface="Calibri Light" panose="020F0302020204030204" pitchFamily="34" charset="0"/>
                        </a:rPr>
                        <a:t>Sec 206C(1H)</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82887884"/>
                  </a:ext>
                </a:extLst>
              </a:tr>
              <a:tr h="654380">
                <a:tc rowSpan="7">
                  <a:txBody>
                    <a:bodyPr/>
                    <a:lstStyle/>
                    <a:p>
                      <a:pPr algn="ctr" fontAlgn="ctr"/>
                      <a:r>
                        <a:rPr lang="en-US" sz="1700" b="0" i="0" u="none" strike="noStrike" dirty="0">
                          <a:solidFill>
                            <a:srgbClr val="000000"/>
                          </a:solidFill>
                          <a:effectLst/>
                          <a:latin typeface="Calibri Light" panose="020F0302020204030204" pitchFamily="34" charset="0"/>
                        </a:rPr>
                        <a:t>Exemption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n-US" sz="1700" b="0" i="0" u="none" strike="noStrike" dirty="0">
                          <a:solidFill>
                            <a:srgbClr val="000000"/>
                          </a:solidFill>
                          <a:effectLst/>
                          <a:latin typeface="Calibri Light" panose="020F0302020204030204" pitchFamily="34" charset="0"/>
                        </a:rPr>
                        <a:t>a Person Importing Goods in India (Seller is a Non resident) – Not applicable by virtue of provisions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fontAlgn="t"/>
                      <a:r>
                        <a:rPr lang="en-US" sz="1700" b="0" i="0" u="none" strike="noStrike">
                          <a:solidFill>
                            <a:srgbClr val="000000"/>
                          </a:solidFill>
                          <a:effectLst/>
                          <a:latin typeface="Calibri Light" panose="020F0302020204030204" pitchFamily="34" charset="0"/>
                        </a:rPr>
                        <a:t>a Person Importing Goods in India - specific exclusion</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1102524356"/>
                  </a:ext>
                </a:extLst>
              </a:tr>
              <a:tr h="327191">
                <a:tc vMerge="1">
                  <a:txBody>
                    <a:bodyPr/>
                    <a:lstStyle/>
                    <a:p>
                      <a:endParaRPr lang="en-US"/>
                    </a:p>
                  </a:txBody>
                  <a:tcPr/>
                </a:tc>
                <a:tc>
                  <a:txBody>
                    <a:bodyPr/>
                    <a:lstStyle/>
                    <a:p>
                      <a:pPr algn="just" fontAlgn="t"/>
                      <a:r>
                        <a:rPr lang="en-US" sz="1700" b="0" i="0" u="none" strike="noStrike" dirty="0">
                          <a:solidFill>
                            <a:srgbClr val="000000"/>
                          </a:solidFill>
                          <a:effectLst/>
                          <a:latin typeface="Calibri Light" panose="020F0302020204030204" pitchFamily="34" charset="0"/>
                        </a:rPr>
                        <a:t>Purchase from entities specified in Sec 196</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3">
                  <a:txBody>
                    <a:bodyPr/>
                    <a:lstStyle/>
                    <a:p>
                      <a:pPr algn="just" fontAlgn="t"/>
                      <a:r>
                        <a:rPr lang="en-US" sz="1700" b="0" i="0" u="none" strike="noStrike" dirty="0">
                          <a:solidFill>
                            <a:srgbClr val="000000"/>
                          </a:solidFill>
                          <a:effectLst/>
                          <a:latin typeface="Calibri Light" panose="020F0302020204030204" pitchFamily="34" charset="0"/>
                        </a:rPr>
                        <a:t>The Central Government, a State Government, an embassy, a High Commission, legation, commission, consulate and the trade representation of a foreign State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12266576"/>
                  </a:ext>
                </a:extLst>
              </a:tr>
              <a:tr h="327191">
                <a:tc vMerge="1">
                  <a:txBody>
                    <a:bodyPr/>
                    <a:lstStyle/>
                    <a:p>
                      <a:endParaRPr lang="en-US"/>
                    </a:p>
                  </a:txBody>
                  <a:tcPr/>
                </a:tc>
                <a:tc>
                  <a:txBody>
                    <a:bodyPr/>
                    <a:lstStyle/>
                    <a:p>
                      <a:pPr algn="just" fontAlgn="t"/>
                      <a:r>
                        <a:rPr lang="en-US" sz="1700" b="0" i="0" u="none" strike="noStrike" dirty="0">
                          <a:solidFill>
                            <a:srgbClr val="000000"/>
                          </a:solidFill>
                          <a:effectLst/>
                          <a:latin typeface="Calibri Light" panose="020F0302020204030204" pitchFamily="34" charset="0"/>
                        </a:rPr>
                        <a:t> - the Government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extLst>
                  <a:ext uri="{0D108BD9-81ED-4DB2-BD59-A6C34878D82A}">
                    <a16:rowId xmlns:a16="http://schemas.microsoft.com/office/drawing/2014/main" xmlns="" val="3265947895"/>
                  </a:ext>
                </a:extLst>
              </a:tr>
              <a:tr h="858875">
                <a:tc vMerge="1">
                  <a:txBody>
                    <a:bodyPr/>
                    <a:lstStyle/>
                    <a:p>
                      <a:endParaRPr lang="en-US"/>
                    </a:p>
                  </a:txBody>
                  <a:tcPr/>
                </a:tc>
                <a:tc>
                  <a:txBody>
                    <a:bodyPr/>
                    <a:lstStyle/>
                    <a:p>
                      <a:pPr algn="just" fontAlgn="t"/>
                      <a:r>
                        <a:rPr lang="en-US" sz="1700" b="0" i="0" u="none" strike="noStrike" dirty="0">
                          <a:solidFill>
                            <a:srgbClr val="000000"/>
                          </a:solidFill>
                          <a:effectLst/>
                          <a:latin typeface="Calibri Light" panose="020F0302020204030204" pitchFamily="34" charset="0"/>
                        </a:rPr>
                        <a:t> - the RBI</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extLst>
                  <a:ext uri="{0D108BD9-81ED-4DB2-BD59-A6C34878D82A}">
                    <a16:rowId xmlns:a16="http://schemas.microsoft.com/office/drawing/2014/main" xmlns="" val="906497330"/>
                  </a:ext>
                </a:extLst>
              </a:tr>
              <a:tr h="1336944">
                <a:tc vMerge="1">
                  <a:txBody>
                    <a:bodyPr/>
                    <a:lstStyle/>
                    <a:p>
                      <a:endParaRPr lang="en-US"/>
                    </a:p>
                  </a:txBody>
                  <a:tcPr/>
                </a:tc>
                <a:tc>
                  <a:txBody>
                    <a:bodyPr/>
                    <a:lstStyle/>
                    <a:p>
                      <a:pPr algn="just" fontAlgn="t"/>
                      <a:r>
                        <a:rPr lang="en-US" sz="1700" b="0" i="0" u="none" strike="noStrike" dirty="0">
                          <a:solidFill>
                            <a:srgbClr val="000000"/>
                          </a:solidFill>
                          <a:effectLst/>
                          <a:latin typeface="Calibri Light" panose="020F0302020204030204" pitchFamily="34" charset="0"/>
                        </a:rPr>
                        <a:t> - Corporation established under Central Act exempt from Income tax</a:t>
                      </a:r>
                      <a:br>
                        <a:rPr lang="en-US" sz="1700" b="0" i="0" u="none" strike="noStrike" dirty="0">
                          <a:solidFill>
                            <a:srgbClr val="000000"/>
                          </a:solidFill>
                          <a:effectLst/>
                          <a:latin typeface="Calibri Light" panose="020F0302020204030204" pitchFamily="34" charset="0"/>
                        </a:rPr>
                      </a:br>
                      <a:r>
                        <a:rPr lang="en-US" sz="1700" b="0" i="0" u="none" strike="noStrike" dirty="0">
                          <a:solidFill>
                            <a:srgbClr val="000000"/>
                          </a:solidFill>
                          <a:effectLst/>
                          <a:latin typeface="Calibri Light" panose="020F0302020204030204" pitchFamily="34" charset="0"/>
                        </a:rPr>
                        <a:t/>
                      </a:r>
                      <a:br>
                        <a:rPr lang="en-US" sz="1700" b="0" i="0" u="none" strike="noStrike" dirty="0">
                          <a:solidFill>
                            <a:srgbClr val="000000"/>
                          </a:solidFill>
                          <a:effectLst/>
                          <a:latin typeface="Calibri Light" panose="020F0302020204030204" pitchFamily="34" charset="0"/>
                        </a:rPr>
                      </a:br>
                      <a:r>
                        <a:rPr lang="en-US" sz="1700" b="0" i="0" u="none" strike="noStrike" dirty="0">
                          <a:solidFill>
                            <a:srgbClr val="000000"/>
                          </a:solidFill>
                          <a:effectLst/>
                          <a:latin typeface="Calibri Light" panose="020F0302020204030204" pitchFamily="34" charset="0"/>
                        </a:rPr>
                        <a:t>Purchase by the above agency not covered under exemption</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just" fontAlgn="t"/>
                      <a:r>
                        <a:rPr lang="en-US" sz="1700" b="0" i="0" u="none" strike="noStrike" dirty="0">
                          <a:solidFill>
                            <a:srgbClr val="000000"/>
                          </a:solidFill>
                          <a:effectLst/>
                          <a:latin typeface="Calibri Light" panose="020F0302020204030204" pitchFamily="34" charset="0"/>
                        </a:rPr>
                        <a:t>Local authority as defined in the Explanation to clause (20) of section 10</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38887799"/>
                  </a:ext>
                </a:extLst>
              </a:tr>
              <a:tr h="327191">
                <a:tc vMerge="1">
                  <a:txBody>
                    <a:bodyPr/>
                    <a:lstStyle/>
                    <a:p>
                      <a:endParaRPr lang="en-US"/>
                    </a:p>
                  </a:txBody>
                  <a:tcPr/>
                </a:tc>
                <a:tc>
                  <a:txBody>
                    <a:bodyPr/>
                    <a:lstStyle/>
                    <a:p>
                      <a:pPr algn="just" fontAlgn="t"/>
                      <a:r>
                        <a:rPr lang="en-US" sz="1700" b="0" i="0" u="none" strike="noStrike" dirty="0">
                          <a:solidFill>
                            <a:srgbClr val="000000"/>
                          </a:solidFill>
                          <a:effectLst/>
                          <a:latin typeface="Calibri Light" panose="020F03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fontAlgn="t"/>
                      <a:r>
                        <a:rPr lang="en-US" sz="1700" b="0" i="0" u="none" strike="noStrike" dirty="0">
                          <a:solidFill>
                            <a:srgbClr val="000000"/>
                          </a:solidFill>
                          <a:effectLst/>
                          <a:latin typeface="Calibri Light" panose="020F0302020204030204" pitchFamily="34" charset="0"/>
                        </a:rPr>
                        <a:t>Export of goods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3745954109"/>
                  </a:ext>
                </a:extLst>
              </a:tr>
              <a:tr h="1018596">
                <a:tc vMerge="1">
                  <a:txBody>
                    <a:bodyPr/>
                    <a:lstStyle/>
                    <a:p>
                      <a:pPr algn="ctr" fontAlgn="ctr"/>
                      <a:endParaRPr lang="en-US" sz="1700" b="0" i="0" u="none" strike="noStrike" dirty="0">
                        <a:solidFill>
                          <a:srgbClr val="000000"/>
                        </a:solidFill>
                        <a:effectLst/>
                        <a:latin typeface="Calibri Light" panose="020F03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42900" indent="-342900" algn="just" fontAlgn="t">
                        <a:buAutoNum type="alphaLcPeriod"/>
                      </a:pPr>
                      <a:r>
                        <a:rPr lang="en-US" sz="1700" b="0" i="0" u="none" strike="noStrike" dirty="0">
                          <a:solidFill>
                            <a:srgbClr val="000000"/>
                          </a:solidFill>
                          <a:effectLst/>
                          <a:latin typeface="Calibri Light" panose="020F0302020204030204" pitchFamily="34" charset="0"/>
                        </a:rPr>
                        <a:t>Tax Deductible under the other provisions of Chapter XVII B</a:t>
                      </a:r>
                    </a:p>
                    <a:p>
                      <a:pPr marL="342900" indent="-342900" algn="just" fontAlgn="t">
                        <a:buAutoNum type="alphaLcPeriod"/>
                      </a:pPr>
                      <a:r>
                        <a:rPr lang="en-US" sz="1700" b="0" i="0" u="none" strike="noStrike" dirty="0">
                          <a:solidFill>
                            <a:srgbClr val="000000"/>
                          </a:solidFill>
                          <a:effectLst/>
                          <a:latin typeface="Calibri Light" panose="020F0302020204030204" pitchFamily="34" charset="0"/>
                        </a:rPr>
                        <a:t>TCS collected (other than 206C(1H)</a:t>
                      </a:r>
                    </a:p>
                    <a:p>
                      <a:pPr marL="342900" indent="-342900" algn="just" fontAlgn="t">
                        <a:buAutoNum type="alphaLcPeriod"/>
                      </a:pPr>
                      <a:endParaRPr lang="en-US" sz="17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342900" indent="-342900" algn="just" fontAlgn="t">
                        <a:buAutoNum type="alphaLcPeriod"/>
                      </a:pPr>
                      <a:r>
                        <a:rPr lang="en-US" sz="1700" b="0" i="0" u="none" strike="noStrike" dirty="0">
                          <a:solidFill>
                            <a:srgbClr val="000000"/>
                          </a:solidFill>
                          <a:effectLst/>
                          <a:latin typeface="Calibri Light" panose="020F0302020204030204" pitchFamily="34" charset="0"/>
                        </a:rPr>
                        <a:t>TCS collected u/s. 206C(1), (1F), (1G)</a:t>
                      </a:r>
                    </a:p>
                    <a:p>
                      <a:pPr marL="342900" indent="-342900" algn="just" fontAlgn="t">
                        <a:buAutoNum type="alphaLcPeriod"/>
                      </a:pPr>
                      <a:r>
                        <a:rPr lang="en-US" sz="1700" b="0" i="0" u="none" strike="noStrike" dirty="0">
                          <a:solidFill>
                            <a:srgbClr val="000000"/>
                          </a:solidFill>
                          <a:effectLst/>
                          <a:latin typeface="Calibri Light" panose="020F0302020204030204" pitchFamily="34" charset="0"/>
                        </a:rPr>
                        <a:t>TDS deducted under any other section on purchase of goods by the buyer</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227724488"/>
                  </a:ext>
                </a:extLst>
              </a:tr>
            </a:tbl>
          </a:graphicData>
        </a:graphic>
      </p:graphicFrame>
    </p:spTree>
    <p:extLst>
      <p:ext uri="{BB962C8B-B14F-4D97-AF65-F5344CB8AC3E}">
        <p14:creationId xmlns:p14="http://schemas.microsoft.com/office/powerpoint/2010/main" val="35963050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26</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04297" y="791033"/>
            <a:ext cx="11729843" cy="5632311"/>
          </a:xfrm>
          <a:prstGeom prst="rect">
            <a:avLst/>
          </a:prstGeom>
          <a:noFill/>
        </p:spPr>
        <p:txBody>
          <a:bodyPr wrap="square" rtlCol="0">
            <a:spAutoFit/>
          </a:bodyPr>
          <a:lstStyle/>
          <a:p>
            <a:pPr marL="342900" indent="-342900">
              <a:buFont typeface="Arial" panose="020B0604020202020204" pitchFamily="34" charset="0"/>
              <a:buChar char="•"/>
            </a:pPr>
            <a:r>
              <a:rPr lang="en-US" b="1" dirty="0">
                <a:latin typeface="+mj-lt"/>
              </a:rPr>
              <a:t>Scenario where only Sec 194Q shall apply </a:t>
            </a:r>
            <a:r>
              <a:rPr lang="en-US" dirty="0">
                <a:latin typeface="+mj-lt"/>
              </a:rPr>
              <a:t>– Buyer ‘s Turnover &gt; Rs. 10 crore in the immediate preceding Financial Year but Seller’s turnover &lt; Rs. 10 crore (Threshold limit for purchase / sale exceeding Rs. 50 lakhs fulfilled)</a:t>
            </a:r>
          </a:p>
          <a:p>
            <a:pPr marL="342900" indent="-342900">
              <a:buFont typeface="Arial" panose="020B0604020202020204" pitchFamily="34" charset="0"/>
              <a:buChar char="•"/>
            </a:pPr>
            <a:endParaRPr lang="en-US" dirty="0">
              <a:latin typeface="+mj-lt"/>
            </a:endParaRPr>
          </a:p>
          <a:p>
            <a:pPr marL="342900" indent="-342900">
              <a:buFont typeface="Arial" panose="020B0604020202020204" pitchFamily="34" charset="0"/>
              <a:buChar char="•"/>
            </a:pPr>
            <a:r>
              <a:rPr lang="en-US" b="1" dirty="0">
                <a:latin typeface="+mj-lt"/>
              </a:rPr>
              <a:t>Scenario where only Sec 206C(1H) shall apply </a:t>
            </a:r>
            <a:r>
              <a:rPr lang="en-US" dirty="0">
                <a:latin typeface="+mj-lt"/>
              </a:rPr>
              <a:t>– </a:t>
            </a:r>
          </a:p>
          <a:p>
            <a:pPr marL="342900" indent="-342900">
              <a:buFont typeface="+mj-lt"/>
              <a:buAutoNum type="alphaLcPeriod"/>
            </a:pPr>
            <a:r>
              <a:rPr lang="en-US" dirty="0">
                <a:latin typeface="+mj-lt"/>
              </a:rPr>
              <a:t>Seller‘s Turnover &gt; Rs. 10 crore in the immediate preceding Financial Year but Buyer’s turnover &lt; Rs. 10 crore (Threshold limit for purchase / sale exceeding Rs. 50 lakhs fulfilled)</a:t>
            </a:r>
          </a:p>
          <a:p>
            <a:pPr marL="342900" indent="-342900">
              <a:buFont typeface="+mj-lt"/>
              <a:buAutoNum type="alphaLcPeriod"/>
            </a:pPr>
            <a:endParaRPr lang="en-US" dirty="0">
              <a:latin typeface="+mj-lt"/>
            </a:endParaRPr>
          </a:p>
          <a:p>
            <a:pPr marL="342900" indent="-342900">
              <a:buFont typeface="+mj-lt"/>
              <a:buAutoNum type="alphaLcPeriod"/>
            </a:pPr>
            <a:r>
              <a:rPr lang="en-US" dirty="0">
                <a:latin typeface="+mj-lt"/>
              </a:rPr>
              <a:t>Purchases before 1</a:t>
            </a:r>
            <a:r>
              <a:rPr lang="en-US" baseline="30000" dirty="0">
                <a:latin typeface="+mj-lt"/>
              </a:rPr>
              <a:t>st</a:t>
            </a:r>
            <a:r>
              <a:rPr lang="en-US" dirty="0">
                <a:latin typeface="+mj-lt"/>
              </a:rPr>
              <a:t> July, 2021. Receipt by seller after 1</a:t>
            </a:r>
            <a:r>
              <a:rPr lang="en-US" baseline="30000" dirty="0">
                <a:latin typeface="+mj-lt"/>
              </a:rPr>
              <a:t>st</a:t>
            </a:r>
            <a:r>
              <a:rPr lang="en-US" dirty="0">
                <a:latin typeface="+mj-lt"/>
              </a:rPr>
              <a:t> July, 2021. Liability on seller to collect TCS </a:t>
            </a:r>
          </a:p>
          <a:p>
            <a:pPr marL="342900" indent="-342900">
              <a:buFont typeface="Arial" panose="020B0604020202020204" pitchFamily="34" charset="0"/>
              <a:buChar char="•"/>
            </a:pPr>
            <a:endParaRPr lang="en-US" dirty="0">
              <a:latin typeface="+mj-lt"/>
            </a:endParaRPr>
          </a:p>
          <a:p>
            <a:pPr marL="342900" indent="-342900">
              <a:buFont typeface="Arial" panose="020B0604020202020204" pitchFamily="34" charset="0"/>
              <a:buChar char="•"/>
            </a:pPr>
            <a:r>
              <a:rPr lang="en-US" b="1" dirty="0">
                <a:latin typeface="+mj-lt"/>
              </a:rPr>
              <a:t>Scenario where both Sec 194Q and Sec 206C(1H) shall apply </a:t>
            </a:r>
            <a:r>
              <a:rPr lang="en-US" dirty="0">
                <a:latin typeface="+mj-lt"/>
              </a:rPr>
              <a:t>– Buyer ‘s Turnover &gt; Rs. 10 crore in the preceding Financial Year and Seller’s turnover &gt; Rs. 10 crore (Threshold limit for purchase / sale of Rs. 50 lakhs fulfilled)</a:t>
            </a:r>
          </a:p>
          <a:p>
            <a:pPr marL="342900" indent="-342900">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TCS collected by Sellers at the time of raising sale invoice raised on a safe side, correspondingly TDS will deducted by the buyer at the time of purchase invoice raised. Unawareness of other persons liability by both buyer and seller, double taxation, Cashflow issues, ledger reconciliations, compliance burden on staff of both the entities, changes in accounting software, additional compliance to check non PAN and non filers cases. </a:t>
            </a:r>
          </a:p>
          <a:p>
            <a:pPr marL="342900" indent="-342900" algn="just">
              <a:buFont typeface="Arial" panose="020B0604020202020204" pitchFamily="34" charset="0"/>
              <a:buChar char="•"/>
            </a:pPr>
            <a:endParaRPr lang="en-US" dirty="0">
              <a:latin typeface="+mj-lt"/>
            </a:endParaRPr>
          </a:p>
          <a:p>
            <a:pPr algn="just"/>
            <a:r>
              <a:rPr lang="en-US" dirty="0">
                <a:latin typeface="+mj-lt"/>
              </a:rPr>
              <a:t> </a:t>
            </a:r>
          </a:p>
          <a:p>
            <a:pPr marL="342900" indent="-342900">
              <a:buFont typeface="Arial" panose="020B0604020202020204" pitchFamily="34" charset="0"/>
              <a:buChar char="•"/>
            </a:pPr>
            <a:endParaRPr lang="en-US" dirty="0">
              <a:latin typeface="+mj-lt"/>
            </a:endParaRPr>
          </a:p>
          <a:p>
            <a:pPr marL="342900" indent="-342900">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INTERPLAY BETWEEN SEC 194Q and Sec 206C(1H)</a:t>
            </a:r>
            <a:endParaRPr lang="en-US" sz="3200" b="1" dirty="0">
              <a:latin typeface="+mj-lt"/>
            </a:endParaRPr>
          </a:p>
        </p:txBody>
      </p:sp>
    </p:spTree>
    <p:extLst>
      <p:ext uri="{BB962C8B-B14F-4D97-AF65-F5344CB8AC3E}">
        <p14:creationId xmlns:p14="http://schemas.microsoft.com/office/powerpoint/2010/main" val="37880433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a:extLst>
              <a:ext uri="{FF2B5EF4-FFF2-40B4-BE49-F238E27FC236}">
                <a16:creationId xmlns:a16="http://schemas.microsoft.com/office/drawing/2014/main" xmlns="" id="{6AC8E3E3-3985-4214-A5EF-B6390B75CF05}"/>
              </a:ext>
            </a:extLst>
          </p:cNvPr>
          <p:cNvSpPr>
            <a:spLocks noGrp="1"/>
          </p:cNvSpPr>
          <p:nvPr>
            <p:ph type="subTitle" idx="1"/>
          </p:nvPr>
        </p:nvSpPr>
        <p:spPr>
          <a:xfrm>
            <a:off x="964163" y="4264512"/>
            <a:ext cx="9144000" cy="1655762"/>
          </a:xfrm>
        </p:spPr>
        <p:txBody>
          <a:bodyPr>
            <a:normAutofit/>
          </a:bodyPr>
          <a:lstStyle/>
          <a:p>
            <a:pPr algn="l"/>
            <a:r>
              <a:rPr lang="en-US" sz="2200" dirty="0">
                <a:latin typeface="+mj-lt"/>
              </a:rPr>
              <a:t>* In Scenario 5 if the buyer does not fulfill his liability to deduct TDS u/s. 194Q, then the Seller shall be bound to collect TCS u/s. 206C(1H)</a:t>
            </a:r>
          </a:p>
          <a:p>
            <a:pPr algn="l"/>
            <a:endParaRPr lang="en-US" sz="2200" dirty="0">
              <a:highlight>
                <a:srgbClr val="00FFFF"/>
              </a:highlight>
              <a:latin typeface="+mj-lt"/>
            </a:endParaRPr>
          </a:p>
        </p:txBody>
      </p:sp>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27</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7931266F-05F4-44B2-8870-5D150AEC55D3}"/>
              </a:ext>
            </a:extLst>
          </p:cNvPr>
          <p:cNvSpPr txBox="1"/>
          <p:nvPr/>
        </p:nvSpPr>
        <p:spPr>
          <a:xfrm>
            <a:off x="211181" y="136525"/>
            <a:ext cx="11265471" cy="523220"/>
          </a:xfrm>
          <a:prstGeom prst="rect">
            <a:avLst/>
          </a:prstGeom>
          <a:noFill/>
        </p:spPr>
        <p:txBody>
          <a:bodyPr wrap="square">
            <a:spAutoFit/>
          </a:bodyPr>
          <a:lstStyle/>
          <a:p>
            <a:pPr algn="ctr"/>
            <a:r>
              <a:rPr lang="en-IN" sz="2800" b="1" dirty="0">
                <a:latin typeface="+mj-lt"/>
              </a:rPr>
              <a:t>INTERPLAY BETWEEN SEC 194Q and Sec 206C(1H)</a:t>
            </a:r>
            <a:endParaRPr lang="en-US" sz="3200" b="1" dirty="0">
              <a:latin typeface="+mj-lt"/>
            </a:endParaRPr>
          </a:p>
        </p:txBody>
      </p:sp>
      <p:graphicFrame>
        <p:nvGraphicFramePr>
          <p:cNvPr id="3" name="Table 2">
            <a:extLst>
              <a:ext uri="{FF2B5EF4-FFF2-40B4-BE49-F238E27FC236}">
                <a16:creationId xmlns:a16="http://schemas.microsoft.com/office/drawing/2014/main" xmlns="" id="{188DF17F-36F3-43E8-8C09-37FC697008F3}"/>
              </a:ext>
            </a:extLst>
          </p:cNvPr>
          <p:cNvGraphicFramePr>
            <a:graphicFrameLocks noGrp="1"/>
          </p:cNvGraphicFramePr>
          <p:nvPr>
            <p:extLst>
              <p:ext uri="{D42A27DB-BD31-4B8C-83A1-F6EECF244321}">
                <p14:modId xmlns:p14="http://schemas.microsoft.com/office/powerpoint/2010/main" val="97525922"/>
              </p:ext>
            </p:extLst>
          </p:nvPr>
        </p:nvGraphicFramePr>
        <p:xfrm>
          <a:off x="1004283" y="938270"/>
          <a:ext cx="6562848" cy="2880934"/>
        </p:xfrm>
        <a:graphic>
          <a:graphicData uri="http://schemas.openxmlformats.org/drawingml/2006/table">
            <a:tbl>
              <a:tblPr/>
              <a:tblGrid>
                <a:gridCol w="469954">
                  <a:extLst>
                    <a:ext uri="{9D8B030D-6E8A-4147-A177-3AD203B41FA5}">
                      <a16:colId xmlns:a16="http://schemas.microsoft.com/office/drawing/2014/main" xmlns="" val="2242784612"/>
                    </a:ext>
                  </a:extLst>
                </a:gridCol>
                <a:gridCol w="1567204">
                  <a:extLst>
                    <a:ext uri="{9D8B030D-6E8A-4147-A177-3AD203B41FA5}">
                      <a16:colId xmlns:a16="http://schemas.microsoft.com/office/drawing/2014/main" xmlns="" val="1141823375"/>
                    </a:ext>
                  </a:extLst>
                </a:gridCol>
                <a:gridCol w="1179378">
                  <a:extLst>
                    <a:ext uri="{9D8B030D-6E8A-4147-A177-3AD203B41FA5}">
                      <a16:colId xmlns:a16="http://schemas.microsoft.com/office/drawing/2014/main" xmlns="" val="2730070635"/>
                    </a:ext>
                  </a:extLst>
                </a:gridCol>
                <a:gridCol w="1108333">
                  <a:extLst>
                    <a:ext uri="{9D8B030D-6E8A-4147-A177-3AD203B41FA5}">
                      <a16:colId xmlns:a16="http://schemas.microsoft.com/office/drawing/2014/main" xmlns="" val="545970088"/>
                    </a:ext>
                  </a:extLst>
                </a:gridCol>
                <a:gridCol w="2237979">
                  <a:extLst>
                    <a:ext uri="{9D8B030D-6E8A-4147-A177-3AD203B41FA5}">
                      <a16:colId xmlns:a16="http://schemas.microsoft.com/office/drawing/2014/main" xmlns="" val="1494508086"/>
                    </a:ext>
                  </a:extLst>
                </a:gridCol>
              </a:tblGrid>
              <a:tr h="1389410">
                <a:tc>
                  <a:txBody>
                    <a:bodyPr/>
                    <a:lstStyle/>
                    <a:p>
                      <a:pPr algn="l" fontAlgn="t"/>
                      <a:r>
                        <a:rPr lang="en-US" sz="1700" b="1" i="0" u="none" strike="noStrike" dirty="0">
                          <a:solidFill>
                            <a:srgbClr val="000000"/>
                          </a:solidFill>
                          <a:effectLst/>
                          <a:latin typeface="Calibri Light" panose="020F0302020204030204" pitchFamily="34" charset="0"/>
                        </a:rPr>
                        <a:t>SN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700" b="1" i="0" u="none" strike="noStrike" dirty="0">
                          <a:solidFill>
                            <a:srgbClr val="000000"/>
                          </a:solidFill>
                          <a:effectLst/>
                          <a:latin typeface="Calibri Light" panose="020F0302020204030204" pitchFamily="34" charset="0"/>
                        </a:rPr>
                        <a:t>Turnover of Buyer in Immediate Preceding FY (in crores)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700" b="1" i="0" u="none" strike="noStrike">
                          <a:solidFill>
                            <a:srgbClr val="000000"/>
                          </a:solidFill>
                          <a:effectLst/>
                          <a:latin typeface="Calibri Light" panose="020F0302020204030204" pitchFamily="34" charset="0"/>
                        </a:rPr>
                        <a:t>Turnover of Seller in Immediate Preceding FY (in crores)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700" b="1" i="0" u="none" strike="noStrike" dirty="0">
                          <a:solidFill>
                            <a:srgbClr val="000000"/>
                          </a:solidFill>
                          <a:effectLst/>
                          <a:latin typeface="Calibri Light" panose="020F0302020204030204" pitchFamily="34" charset="0"/>
                        </a:rPr>
                        <a:t>Purchase / Sale of Goods (in lakhs)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700" b="1" i="0" u="none" strike="noStrike" dirty="0">
                          <a:solidFill>
                            <a:srgbClr val="000000"/>
                          </a:solidFill>
                          <a:effectLst/>
                          <a:latin typeface="Calibri Light" panose="020F0302020204030204" pitchFamily="34" charset="0"/>
                        </a:rPr>
                        <a:t>Liability</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5452407"/>
                  </a:ext>
                </a:extLst>
              </a:tr>
              <a:tr h="284023">
                <a:tc>
                  <a:txBody>
                    <a:bodyPr/>
                    <a:lstStyle/>
                    <a:p>
                      <a:pPr algn="ctr" fontAlgn="t"/>
                      <a:r>
                        <a:rPr lang="en-US" sz="1700" b="0" i="0" u="none" strike="noStrike" dirty="0">
                          <a:solidFill>
                            <a:srgbClr val="000000"/>
                          </a:solidFill>
                          <a:effectLst/>
                          <a:latin typeface="Calibri Light" panose="020F0302020204030204" pitchFamily="34" charset="0"/>
                        </a:rPr>
                        <a:t>1</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US" sz="1700" b="0" i="0" u="none" strike="noStrike" dirty="0">
                          <a:solidFill>
                            <a:srgbClr val="000000"/>
                          </a:solidFill>
                          <a:effectLst/>
                          <a:latin typeface="Calibri Light" panose="020F0302020204030204" pitchFamily="34" charset="0"/>
                        </a:rPr>
                        <a:t>12</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US" sz="1700" b="0" i="0" u="none" strike="noStrike">
                          <a:solidFill>
                            <a:srgbClr val="000000"/>
                          </a:solidFill>
                          <a:effectLst/>
                          <a:latin typeface="Calibri Light" panose="020F0302020204030204" pitchFamily="34" charset="0"/>
                        </a:rPr>
                        <a:t>5</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US" sz="1700" b="0" i="0" u="none" strike="noStrike" dirty="0">
                          <a:solidFill>
                            <a:srgbClr val="000000"/>
                          </a:solidFill>
                          <a:effectLst/>
                          <a:latin typeface="Calibri Light" panose="020F0302020204030204" pitchFamily="34" charset="0"/>
                        </a:rPr>
                        <a:t>60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US" sz="1700" b="0" i="0" u="none" strike="noStrike" dirty="0">
                          <a:solidFill>
                            <a:srgbClr val="000000"/>
                          </a:solidFill>
                          <a:effectLst/>
                          <a:latin typeface="Calibri Light" panose="020F0302020204030204" pitchFamily="34" charset="0"/>
                        </a:rPr>
                        <a:t> Buyer - 194Q</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668912591"/>
                  </a:ext>
                </a:extLst>
              </a:tr>
              <a:tr h="355432">
                <a:tc>
                  <a:txBody>
                    <a:bodyPr/>
                    <a:lstStyle/>
                    <a:p>
                      <a:pPr algn="ctr" fontAlgn="t"/>
                      <a:r>
                        <a:rPr lang="en-US" sz="1700" b="0" i="0" u="none" strike="noStrike" dirty="0">
                          <a:solidFill>
                            <a:srgbClr val="000000"/>
                          </a:solidFill>
                          <a:effectLst/>
                          <a:latin typeface="Calibri Light" panose="020F0302020204030204" pitchFamily="34" charset="0"/>
                        </a:rPr>
                        <a:t>2</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700" b="0" i="0" u="none" strike="noStrike" dirty="0">
                          <a:solidFill>
                            <a:srgbClr val="000000"/>
                          </a:solidFill>
                          <a:effectLst/>
                          <a:latin typeface="Calibri Light" panose="020F0302020204030204" pitchFamily="34" charset="0"/>
                        </a:rPr>
                        <a:t>7</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700" b="0" i="0" u="none" strike="noStrike" dirty="0">
                          <a:solidFill>
                            <a:srgbClr val="000000"/>
                          </a:solidFill>
                          <a:effectLst/>
                          <a:latin typeface="Calibri Light" panose="020F0302020204030204" pitchFamily="34" charset="0"/>
                        </a:rPr>
                        <a:t>15</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700" b="0" i="0" u="none" strike="noStrike" dirty="0">
                          <a:solidFill>
                            <a:srgbClr val="000000"/>
                          </a:solidFill>
                          <a:effectLst/>
                          <a:latin typeface="Calibri Light" panose="020F0302020204030204" pitchFamily="34" charset="0"/>
                        </a:rPr>
                        <a:t>58</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700" b="0" i="0" u="none" strike="noStrike" dirty="0">
                          <a:solidFill>
                            <a:srgbClr val="000000"/>
                          </a:solidFill>
                          <a:effectLst/>
                          <a:latin typeface="Calibri Light" panose="020F0302020204030204" pitchFamily="34" charset="0"/>
                        </a:rPr>
                        <a:t> Seller - 206C(1H)</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56643976"/>
                  </a:ext>
                </a:extLst>
              </a:tr>
              <a:tr h="284023">
                <a:tc>
                  <a:txBody>
                    <a:bodyPr/>
                    <a:lstStyle/>
                    <a:p>
                      <a:pPr algn="ctr" fontAlgn="t"/>
                      <a:r>
                        <a:rPr lang="en-US" sz="1700" b="0" i="0" u="none" strike="noStrike" dirty="0">
                          <a:solidFill>
                            <a:srgbClr val="000000"/>
                          </a:solidFill>
                          <a:effectLst/>
                          <a:latin typeface="Calibri Light" panose="020F0302020204030204" pitchFamily="34" charset="0"/>
                        </a:rPr>
                        <a:t>3</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US" sz="1700" b="0" i="0" u="none" strike="noStrike">
                          <a:solidFill>
                            <a:srgbClr val="000000"/>
                          </a:solidFill>
                          <a:effectLst/>
                          <a:latin typeface="Calibri Light" panose="020F0302020204030204" pitchFamily="34" charset="0"/>
                        </a:rPr>
                        <a:t>6</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US" sz="1700" b="0" i="0" u="none" strike="noStrike" dirty="0">
                          <a:solidFill>
                            <a:srgbClr val="000000"/>
                          </a:solidFill>
                          <a:effectLst/>
                          <a:latin typeface="Calibri Light" panose="020F0302020204030204" pitchFamily="34" charset="0"/>
                        </a:rPr>
                        <a:t>8</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US" sz="1700" b="0" i="0" u="none" strike="noStrike" dirty="0">
                          <a:solidFill>
                            <a:srgbClr val="000000"/>
                          </a:solidFill>
                          <a:effectLst/>
                          <a:latin typeface="Calibri Light" panose="020F0302020204030204" pitchFamily="34" charset="0"/>
                        </a:rPr>
                        <a:t>75</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US" sz="1700" b="0" i="0" u="none" strike="noStrike" dirty="0">
                          <a:solidFill>
                            <a:srgbClr val="000000"/>
                          </a:solidFill>
                          <a:effectLst/>
                          <a:latin typeface="Calibri Light" panose="020F0302020204030204" pitchFamily="34" charset="0"/>
                        </a:rPr>
                        <a:t> Not Applicable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3522159087"/>
                  </a:ext>
                </a:extLst>
              </a:tr>
              <a:tr h="284023">
                <a:tc>
                  <a:txBody>
                    <a:bodyPr/>
                    <a:lstStyle/>
                    <a:p>
                      <a:pPr algn="ctr" fontAlgn="t"/>
                      <a:r>
                        <a:rPr lang="en-US" sz="1700" b="0" i="0" u="none" strike="noStrike" dirty="0">
                          <a:solidFill>
                            <a:srgbClr val="000000"/>
                          </a:solidFill>
                          <a:effectLst/>
                          <a:latin typeface="Calibri Light" panose="020F0302020204030204" pitchFamily="34" charset="0"/>
                        </a:rPr>
                        <a:t>4</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700" b="0" i="0" u="none" strike="noStrike">
                          <a:solidFill>
                            <a:srgbClr val="000000"/>
                          </a:solidFill>
                          <a:effectLst/>
                          <a:latin typeface="Calibri Light" panose="020F0302020204030204" pitchFamily="34" charset="0"/>
                        </a:rPr>
                        <a:t>13</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700" b="0" i="0" u="none" strike="noStrike" dirty="0">
                          <a:solidFill>
                            <a:srgbClr val="000000"/>
                          </a:solidFill>
                          <a:effectLst/>
                          <a:latin typeface="Calibri Light" panose="020F0302020204030204" pitchFamily="34" charset="0"/>
                        </a:rPr>
                        <a:t>14</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700" b="0" i="0" u="none" strike="noStrike" dirty="0">
                          <a:solidFill>
                            <a:srgbClr val="000000"/>
                          </a:solidFill>
                          <a:effectLst/>
                          <a:latin typeface="Calibri Light" panose="020F0302020204030204" pitchFamily="34" charset="0"/>
                        </a:rPr>
                        <a:t>40</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700" b="0" i="0" u="none" strike="noStrike" dirty="0">
                          <a:solidFill>
                            <a:srgbClr val="000000"/>
                          </a:solidFill>
                          <a:effectLst/>
                          <a:latin typeface="Calibri Light" panose="020F0302020204030204" pitchFamily="34" charset="0"/>
                        </a:rPr>
                        <a:t> Not Applicable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319962"/>
                  </a:ext>
                </a:extLst>
              </a:tr>
              <a:tr h="284023">
                <a:tc>
                  <a:txBody>
                    <a:bodyPr/>
                    <a:lstStyle/>
                    <a:p>
                      <a:pPr algn="ctr" fontAlgn="t"/>
                      <a:r>
                        <a:rPr lang="en-US" sz="1700" b="0" i="0" u="none" strike="noStrike" dirty="0">
                          <a:solidFill>
                            <a:srgbClr val="000000"/>
                          </a:solidFill>
                          <a:effectLst/>
                          <a:latin typeface="Calibri Light" panose="020F0302020204030204" pitchFamily="34" charset="0"/>
                        </a:rPr>
                        <a:t>  5*</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US" sz="1700" b="0" i="0" u="none" strike="noStrike">
                          <a:solidFill>
                            <a:srgbClr val="000000"/>
                          </a:solidFill>
                          <a:effectLst/>
                          <a:latin typeface="Calibri Light" panose="020F0302020204030204" pitchFamily="34" charset="0"/>
                        </a:rPr>
                        <a:t>18</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US" sz="1700" b="0" i="0" u="none" strike="noStrike" dirty="0">
                          <a:solidFill>
                            <a:srgbClr val="000000"/>
                          </a:solidFill>
                          <a:effectLst/>
                          <a:latin typeface="Calibri Light" panose="020F0302020204030204" pitchFamily="34" charset="0"/>
                        </a:rPr>
                        <a:t>19</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US" sz="1700" b="0" i="0" u="none" strike="noStrike" dirty="0">
                          <a:solidFill>
                            <a:srgbClr val="000000"/>
                          </a:solidFill>
                          <a:effectLst/>
                          <a:latin typeface="Calibri Light" panose="020F0302020204030204" pitchFamily="34" charset="0"/>
                        </a:rPr>
                        <a:t>70</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US" sz="1700" b="0" i="0" u="none" strike="noStrike" dirty="0">
                          <a:solidFill>
                            <a:srgbClr val="000000"/>
                          </a:solidFill>
                          <a:effectLst/>
                          <a:latin typeface="Calibri Light" panose="020F0302020204030204" pitchFamily="34" charset="0"/>
                        </a:rPr>
                        <a:t> Buyer - 194Q</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4037235558"/>
                  </a:ext>
                </a:extLst>
              </a:tr>
            </a:tbl>
          </a:graphicData>
        </a:graphic>
      </p:graphicFrame>
    </p:spTree>
    <p:extLst>
      <p:ext uri="{BB962C8B-B14F-4D97-AF65-F5344CB8AC3E}">
        <p14:creationId xmlns:p14="http://schemas.microsoft.com/office/powerpoint/2010/main" val="6417785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28</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04297" y="791033"/>
            <a:ext cx="11729843" cy="6463308"/>
          </a:xfrm>
          <a:prstGeom prst="rect">
            <a:avLst/>
          </a:prstGeom>
          <a:noFill/>
        </p:spPr>
        <p:txBody>
          <a:bodyPr wrap="square" rtlCol="0">
            <a:spAutoFit/>
          </a:bodyPr>
          <a:lstStyle/>
          <a:p>
            <a:pPr marL="342900" indent="-342900">
              <a:buFont typeface="Arial" panose="020B0604020202020204" pitchFamily="34" charset="0"/>
              <a:buChar char="•"/>
            </a:pPr>
            <a:r>
              <a:rPr lang="en-US" dirty="0">
                <a:latin typeface="+mj-lt"/>
              </a:rPr>
              <a:t>Goods not defined neither u/s. 194 nor u/s. 206C(1H), neither under Sec 2 of the Income Tax Act, 1961</a:t>
            </a:r>
          </a:p>
          <a:p>
            <a:pPr marL="342900" indent="-342900">
              <a:buFont typeface="Arial" panose="020B0604020202020204" pitchFamily="34" charset="0"/>
              <a:buChar char="•"/>
            </a:pPr>
            <a:endParaRPr lang="en-US" b="1" dirty="0">
              <a:latin typeface="+mj-lt"/>
            </a:endParaRPr>
          </a:p>
          <a:p>
            <a:pPr marL="342900" indent="-342900" algn="just">
              <a:buFont typeface="Arial" panose="020B0604020202020204" pitchFamily="34" charset="0"/>
              <a:buChar char="•"/>
            </a:pPr>
            <a:r>
              <a:rPr lang="en-US" b="1" dirty="0">
                <a:latin typeface="+mj-lt"/>
              </a:rPr>
              <a:t>Sale of Goods Act, 1930 </a:t>
            </a:r>
          </a:p>
          <a:p>
            <a:pPr marL="285750" indent="-285750" algn="just">
              <a:buFont typeface="Wingdings" panose="05000000000000000000" pitchFamily="2" charset="2"/>
              <a:buChar char="ü"/>
            </a:pPr>
            <a:r>
              <a:rPr lang="en-US" dirty="0">
                <a:latin typeface="+mj-lt"/>
              </a:rPr>
              <a:t>'Goods' means every kind of </a:t>
            </a:r>
            <a:r>
              <a:rPr lang="en-US" b="1" dirty="0">
                <a:latin typeface="+mj-lt"/>
              </a:rPr>
              <a:t>movable property </a:t>
            </a:r>
            <a:r>
              <a:rPr lang="en-US" dirty="0">
                <a:latin typeface="+mj-lt"/>
              </a:rPr>
              <a:t>other than actionable claims and money; and includes stock and shares, growing crops, grass, and things attached to or forming part of the land which are agreed to be severed before sale or under the contract of sale"</a:t>
            </a:r>
          </a:p>
          <a:p>
            <a:pPr marL="342900" indent="-342900" algn="just">
              <a:buFont typeface="Arial" panose="020B0604020202020204" pitchFamily="34" charset="0"/>
              <a:buChar char="•"/>
            </a:pPr>
            <a:endParaRPr lang="en-US" b="1" dirty="0">
              <a:latin typeface="+mj-lt"/>
            </a:endParaRPr>
          </a:p>
          <a:p>
            <a:pPr marL="342900" indent="-342900" algn="just">
              <a:buFont typeface="Arial" panose="020B0604020202020204" pitchFamily="34" charset="0"/>
              <a:buChar char="•"/>
            </a:pPr>
            <a:r>
              <a:rPr lang="en-US" b="1" dirty="0">
                <a:latin typeface="+mj-lt"/>
              </a:rPr>
              <a:t>Central Goods and Services Tax Act, 2017 </a:t>
            </a:r>
          </a:p>
          <a:p>
            <a:pPr marL="285750" indent="-285750" algn="just">
              <a:buFont typeface="Wingdings" panose="05000000000000000000" pitchFamily="2" charset="2"/>
              <a:buChar char="ü"/>
            </a:pPr>
            <a:r>
              <a:rPr lang="en-US" dirty="0">
                <a:latin typeface="+mj-lt"/>
              </a:rPr>
              <a:t>'Goods' means every kind of movable property other than money and securities but includes actionable claim, growing crops, grass and things attached to or forming part of the land which are agreed to be severed before supply or under a contract of supply“</a:t>
            </a:r>
          </a:p>
          <a:p>
            <a:pPr algn="just"/>
            <a:endParaRPr lang="en-US" dirty="0">
              <a:latin typeface="+mj-lt"/>
            </a:endParaRPr>
          </a:p>
          <a:p>
            <a:pPr marL="342900" indent="-342900" algn="just">
              <a:buFont typeface="Arial" panose="020B0604020202020204" pitchFamily="34" charset="0"/>
              <a:buChar char="•"/>
            </a:pPr>
            <a:r>
              <a:rPr lang="en-US" dirty="0">
                <a:latin typeface="+mj-lt"/>
              </a:rPr>
              <a:t>The Sale of Goods Act, 1930 is a specific statute which deals with the '</a:t>
            </a:r>
            <a:r>
              <a:rPr lang="en-US" b="1" dirty="0">
                <a:latin typeface="+mj-lt"/>
              </a:rPr>
              <a:t>sale of goods</a:t>
            </a:r>
            <a:r>
              <a:rPr lang="en-US" dirty="0">
                <a:latin typeface="+mj-lt"/>
              </a:rPr>
              <a:t>' whereas the CGST Act, 2017 deals with tax on 'supply of goods'. Thus, the definition of term 'goods' can be referred to from the Sale of Goods Act, 1930 for the purpose of Section 194Q.</a:t>
            </a:r>
          </a:p>
          <a:p>
            <a:pPr algn="just"/>
            <a:endParaRPr lang="en-US" dirty="0">
              <a:latin typeface="+mj-lt"/>
            </a:endParaRPr>
          </a:p>
          <a:p>
            <a:pPr marL="342900" indent="-342900" algn="just">
              <a:buFont typeface="Arial" panose="020B0604020202020204" pitchFamily="34" charset="0"/>
              <a:buChar char="•"/>
            </a:pPr>
            <a:r>
              <a:rPr lang="en-US" dirty="0">
                <a:latin typeface="+mj-lt"/>
              </a:rPr>
              <a:t>Therefore, the tax is to be deducted under this provision from the purchase value of Movable property, Any commodity, Shares or Securities, Electricity, Agriculture produce, Fuel, Motor vehicle, Liquor, </a:t>
            </a:r>
            <a:r>
              <a:rPr lang="en-US" dirty="0" err="1">
                <a:latin typeface="+mj-lt"/>
              </a:rPr>
              <a:t>Jewelery</a:t>
            </a:r>
            <a:r>
              <a:rPr lang="en-US" dirty="0">
                <a:latin typeface="+mj-lt"/>
              </a:rPr>
              <a:t> or bullion, Art or Drawings, Sculptures, Scraps, Forest produce, etc.</a:t>
            </a:r>
          </a:p>
          <a:p>
            <a:pPr marL="342900" indent="-342900" algn="just">
              <a:buFont typeface="Arial" panose="020B0604020202020204" pitchFamily="34" charset="0"/>
              <a:buChar char="•"/>
            </a:pPr>
            <a:endParaRPr lang="en-US" dirty="0">
              <a:latin typeface="+mj-lt"/>
            </a:endParaRPr>
          </a:p>
          <a:p>
            <a:pPr algn="just"/>
            <a:r>
              <a:rPr lang="en-US" dirty="0">
                <a:latin typeface="+mj-lt"/>
              </a:rPr>
              <a:t> </a:t>
            </a:r>
          </a:p>
          <a:p>
            <a:pPr marL="342900" indent="-342900">
              <a:buFont typeface="Arial" panose="020B0604020202020204" pitchFamily="34" charset="0"/>
              <a:buChar char="•"/>
            </a:pPr>
            <a:endParaRPr lang="en-US" dirty="0">
              <a:latin typeface="+mj-lt"/>
            </a:endParaRPr>
          </a:p>
          <a:p>
            <a:pPr marL="342900" indent="-342900">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194Q – Meaning of Goods</a:t>
            </a:r>
            <a:endParaRPr lang="en-US" sz="3200" b="1" dirty="0">
              <a:latin typeface="+mj-lt"/>
            </a:endParaRPr>
          </a:p>
        </p:txBody>
      </p:sp>
    </p:spTree>
    <p:extLst>
      <p:ext uri="{BB962C8B-B14F-4D97-AF65-F5344CB8AC3E}">
        <p14:creationId xmlns:p14="http://schemas.microsoft.com/office/powerpoint/2010/main" val="6763055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29</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04297" y="903003"/>
            <a:ext cx="11729843" cy="6740307"/>
          </a:xfrm>
          <a:prstGeom prst="rect">
            <a:avLst/>
          </a:prstGeom>
          <a:noFill/>
        </p:spPr>
        <p:txBody>
          <a:bodyPr wrap="square" rtlCol="0">
            <a:spAutoFit/>
          </a:bodyPr>
          <a:lstStyle/>
          <a:p>
            <a:pPr marL="342900" indent="-342900" algn="just">
              <a:buFont typeface="Arial" panose="020B0604020202020204" pitchFamily="34" charset="0"/>
              <a:buChar char="•"/>
            </a:pPr>
            <a:r>
              <a:rPr lang="en-US" dirty="0">
                <a:latin typeface="+mj-lt"/>
              </a:rPr>
              <a:t>Whether following can be considered within the purview of goods for Sec 194Q and Sec 206C(1H)</a:t>
            </a:r>
          </a:p>
          <a:p>
            <a:pPr algn="just"/>
            <a:endParaRPr lang="en-US" dirty="0">
              <a:latin typeface="+mj-lt"/>
            </a:endParaRPr>
          </a:p>
          <a:p>
            <a:pPr marL="342900" indent="-342900" algn="just">
              <a:buFont typeface="+mj-lt"/>
              <a:buAutoNum type="alphaLcPeriod"/>
            </a:pPr>
            <a:r>
              <a:rPr lang="en-US" b="1" dirty="0">
                <a:latin typeface="+mj-lt"/>
              </a:rPr>
              <a:t>Services</a:t>
            </a:r>
            <a:r>
              <a:rPr lang="en-US" dirty="0">
                <a:latin typeface="+mj-lt"/>
              </a:rPr>
              <a:t> – Act has specifically stated goods and services separately in various sections, hence services not to be included in goods.</a:t>
            </a:r>
          </a:p>
          <a:p>
            <a:pPr marL="342900" indent="-342900" algn="just">
              <a:buFont typeface="+mj-lt"/>
              <a:buAutoNum type="alphaLcPeriod"/>
            </a:pPr>
            <a:endParaRPr lang="en-US" dirty="0">
              <a:latin typeface="+mj-lt"/>
            </a:endParaRPr>
          </a:p>
          <a:p>
            <a:pPr marL="342900" indent="-342900" algn="just">
              <a:buFont typeface="+mj-lt"/>
              <a:buAutoNum type="alphaLcPeriod"/>
            </a:pPr>
            <a:r>
              <a:rPr lang="en-US" b="1" dirty="0">
                <a:latin typeface="+mj-lt"/>
              </a:rPr>
              <a:t>Shares and securities </a:t>
            </a:r>
            <a:r>
              <a:rPr lang="en-US" dirty="0">
                <a:latin typeface="+mj-lt"/>
              </a:rPr>
              <a:t>- is a good as per definition of Sale of Goods Act, 1930, however exemption of applicability of Sec 206C(1H) under CBDT Circular no. 17/2020 on shares transactions on recognized stock exchanges as trade executed on exchange platform and no contract between buyer and seller. </a:t>
            </a:r>
            <a:r>
              <a:rPr lang="en-US" b="1" dirty="0">
                <a:latin typeface="+mj-lt"/>
              </a:rPr>
              <a:t>Similar exemption granted u/s. 194Q </a:t>
            </a:r>
            <a:r>
              <a:rPr lang="en-US" dirty="0">
                <a:latin typeface="+mj-lt"/>
              </a:rPr>
              <a:t>vide Circular no. 13/2021. However both section shall be applicable on transfer of unlisted shares.  </a:t>
            </a:r>
          </a:p>
          <a:p>
            <a:pPr marL="342900" indent="-342900" algn="just">
              <a:buFont typeface="+mj-lt"/>
              <a:buAutoNum type="alphaLcPeriod"/>
            </a:pPr>
            <a:endParaRPr lang="en-US" dirty="0">
              <a:latin typeface="+mj-lt"/>
            </a:endParaRPr>
          </a:p>
          <a:p>
            <a:pPr marL="342900" indent="-342900" algn="just">
              <a:buFont typeface="+mj-lt"/>
              <a:buAutoNum type="alphaLcPeriod"/>
            </a:pPr>
            <a:r>
              <a:rPr lang="en-US" b="1" dirty="0">
                <a:latin typeface="+mj-lt"/>
              </a:rPr>
              <a:t>Immovable Property</a:t>
            </a:r>
            <a:r>
              <a:rPr lang="en-US" dirty="0">
                <a:latin typeface="+mj-lt"/>
              </a:rPr>
              <a:t> – Goods are movable property, hence not applicable. Further covered under specific section – 194IA</a:t>
            </a:r>
          </a:p>
          <a:p>
            <a:pPr marL="342900" indent="-342900" algn="just">
              <a:buFont typeface="+mj-lt"/>
              <a:buAutoNum type="alphaLcPeriod"/>
            </a:pPr>
            <a:endParaRPr lang="en-US" dirty="0">
              <a:latin typeface="+mj-lt"/>
            </a:endParaRPr>
          </a:p>
          <a:p>
            <a:pPr marL="342900" indent="-342900" algn="just">
              <a:buFont typeface="+mj-lt"/>
              <a:buAutoNum type="alphaLcPeriod"/>
            </a:pPr>
            <a:r>
              <a:rPr lang="en-US" b="1" dirty="0">
                <a:latin typeface="+mj-lt"/>
              </a:rPr>
              <a:t>Electricity </a:t>
            </a:r>
            <a:r>
              <a:rPr lang="en-US" dirty="0">
                <a:latin typeface="+mj-lt"/>
              </a:rPr>
              <a:t>– Held as good by Apex court decision in case of National Thermal Power Corporation (5 SCC 203), however CBDT vide CBDT Circular no. 17/2020 exempted transaction in electricity, renewable energy certificates and energy-saving certificates traded through power exchanges from applicability Section 206C(1H). </a:t>
            </a:r>
            <a:r>
              <a:rPr lang="en-US" b="1" dirty="0">
                <a:latin typeface="+mj-lt"/>
              </a:rPr>
              <a:t>Similar exemption granted u/s. 194Q </a:t>
            </a:r>
            <a:r>
              <a:rPr lang="en-US" dirty="0">
                <a:latin typeface="+mj-lt"/>
              </a:rPr>
              <a:t>vide Circular no. 13/2021. </a:t>
            </a:r>
          </a:p>
          <a:p>
            <a:pPr marL="342900" indent="-342900" algn="just">
              <a:buFont typeface="+mj-lt"/>
              <a:buAutoNum type="alphaLcPeriod"/>
            </a:pPr>
            <a:endParaRPr lang="en-US" dirty="0">
              <a:latin typeface="+mj-lt"/>
            </a:endParaRPr>
          </a:p>
          <a:p>
            <a:pPr marL="342900" indent="-342900" algn="just">
              <a:buFont typeface="+mj-lt"/>
              <a:buAutoNum type="alphaLcPeriod"/>
            </a:pPr>
            <a:endParaRPr lang="en-US" dirty="0">
              <a:latin typeface="+mj-lt"/>
            </a:endParaRPr>
          </a:p>
          <a:p>
            <a:pPr marL="342900" indent="-342900" algn="just">
              <a:buFont typeface="+mj-lt"/>
              <a:buAutoNum type="alphaLcPeriod"/>
            </a:pPr>
            <a:endParaRPr lang="en-US" dirty="0">
              <a:latin typeface="+mj-lt"/>
            </a:endParaRPr>
          </a:p>
          <a:p>
            <a:pPr algn="just"/>
            <a:r>
              <a:rPr lang="en-US" dirty="0">
                <a:latin typeface="+mj-lt"/>
              </a:rPr>
              <a:t> </a:t>
            </a:r>
          </a:p>
          <a:p>
            <a:pPr marL="342900" indent="-342900" algn="just">
              <a:buFont typeface="+mj-lt"/>
              <a:buAutoNum type="alphaLcPeriod"/>
            </a:pPr>
            <a:endParaRPr lang="en-US" dirty="0">
              <a:latin typeface="+mj-lt"/>
            </a:endParaRPr>
          </a:p>
          <a:p>
            <a:pPr algn="just"/>
            <a:r>
              <a:rPr lang="en-US" dirty="0">
                <a:latin typeface="+mj-lt"/>
              </a:rPr>
              <a:t>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194Q – Goods </a:t>
            </a:r>
            <a:endParaRPr lang="en-US" sz="3200" b="1" dirty="0">
              <a:latin typeface="+mj-lt"/>
            </a:endParaRPr>
          </a:p>
        </p:txBody>
      </p:sp>
    </p:spTree>
    <p:extLst>
      <p:ext uri="{BB962C8B-B14F-4D97-AF65-F5344CB8AC3E}">
        <p14:creationId xmlns:p14="http://schemas.microsoft.com/office/powerpoint/2010/main" val="1220899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3</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52956" y="713184"/>
            <a:ext cx="11729843" cy="6109365"/>
          </a:xfrm>
          <a:prstGeom prst="rect">
            <a:avLst/>
          </a:prstGeom>
          <a:noFill/>
        </p:spPr>
        <p:txBody>
          <a:bodyPr wrap="square" rtlCol="0">
            <a:spAutoFit/>
          </a:bodyPr>
          <a:lstStyle/>
          <a:p>
            <a:pPr marL="344488"/>
            <a:r>
              <a:rPr lang="en-US" sz="1700" b="1" dirty="0">
                <a:latin typeface="+mj-lt"/>
              </a:rPr>
              <a:t>Amendments in Finance Act 2021</a:t>
            </a:r>
          </a:p>
          <a:p>
            <a:pPr marL="344488"/>
            <a:endParaRPr lang="en-US" sz="1700" b="1" dirty="0">
              <a:latin typeface="+mj-lt"/>
            </a:endParaRPr>
          </a:p>
          <a:p>
            <a:pPr marL="342900" indent="-342900">
              <a:buFont typeface="Arial" panose="020B0604020202020204" pitchFamily="34" charset="0"/>
              <a:buChar char="•"/>
            </a:pPr>
            <a:r>
              <a:rPr lang="en-US" sz="1700" dirty="0">
                <a:latin typeface="+mj-lt"/>
              </a:rPr>
              <a:t>Sec 194P – TDS in case of Specified Senior Citizens </a:t>
            </a:r>
            <a:r>
              <a:rPr lang="en-US" sz="1700" b="1" dirty="0">
                <a:latin typeface="+mj-lt"/>
              </a:rPr>
              <a:t>(Applicable from 1</a:t>
            </a:r>
            <a:r>
              <a:rPr lang="en-US" sz="1700" b="1" baseline="30000" dirty="0">
                <a:latin typeface="+mj-lt"/>
              </a:rPr>
              <a:t>st</a:t>
            </a:r>
            <a:r>
              <a:rPr lang="en-US" sz="1700" b="1" dirty="0">
                <a:latin typeface="+mj-lt"/>
              </a:rPr>
              <a:t> April, 2021)</a:t>
            </a:r>
            <a:endParaRPr lang="en-US" sz="1700" dirty="0">
              <a:latin typeface="+mj-lt"/>
            </a:endParaRPr>
          </a:p>
          <a:p>
            <a:pPr marL="342900" indent="-342900">
              <a:buFont typeface="Arial" panose="020B0604020202020204" pitchFamily="34" charset="0"/>
              <a:buChar char="•"/>
            </a:pPr>
            <a:endParaRPr lang="en-US" sz="1700" dirty="0">
              <a:latin typeface="+mj-lt"/>
            </a:endParaRPr>
          </a:p>
          <a:p>
            <a:pPr marL="342900" indent="-342900">
              <a:buFont typeface="Arial" panose="020B0604020202020204" pitchFamily="34" charset="0"/>
              <a:buChar char="•"/>
            </a:pPr>
            <a:r>
              <a:rPr lang="en-US" sz="1700" dirty="0"/>
              <a:t>Sec 194Q – TDS on Purchase of Goods </a:t>
            </a:r>
            <a:r>
              <a:rPr lang="en-US" sz="1700" b="1" dirty="0"/>
              <a:t>(Applicable from 1</a:t>
            </a:r>
            <a:r>
              <a:rPr lang="en-US" sz="1700" b="1" baseline="30000" dirty="0"/>
              <a:t>st</a:t>
            </a:r>
            <a:r>
              <a:rPr lang="en-US" sz="1700" b="1" dirty="0"/>
              <a:t> July, 2021)</a:t>
            </a:r>
          </a:p>
          <a:p>
            <a:pPr marL="342900" indent="-342900">
              <a:buFont typeface="Arial" panose="020B0604020202020204" pitchFamily="34" charset="0"/>
              <a:buChar char="•"/>
            </a:pPr>
            <a:endParaRPr lang="en-US" sz="1700" dirty="0" smtClean="0">
              <a:latin typeface="+mj-lt"/>
            </a:endParaRPr>
          </a:p>
          <a:p>
            <a:pPr marL="342900" indent="-342900">
              <a:buFont typeface="Arial" panose="020B0604020202020204" pitchFamily="34" charset="0"/>
              <a:buChar char="•"/>
            </a:pPr>
            <a:r>
              <a:rPr lang="en-US" sz="1700" dirty="0" smtClean="0">
                <a:latin typeface="+mj-lt"/>
              </a:rPr>
              <a:t>Sec </a:t>
            </a:r>
            <a:r>
              <a:rPr lang="en-US" sz="1700" dirty="0">
                <a:latin typeface="+mj-lt"/>
              </a:rPr>
              <a:t>206AB – TDS on Non Filers of Income Tax Return </a:t>
            </a:r>
            <a:r>
              <a:rPr lang="en-US" sz="1700" b="1" dirty="0">
                <a:latin typeface="+mj-lt"/>
              </a:rPr>
              <a:t>(Applicable from 1</a:t>
            </a:r>
            <a:r>
              <a:rPr lang="en-US" sz="1700" b="1" baseline="30000" dirty="0">
                <a:latin typeface="+mj-lt"/>
              </a:rPr>
              <a:t>st</a:t>
            </a:r>
            <a:r>
              <a:rPr lang="en-US" sz="1700" b="1" dirty="0">
                <a:latin typeface="+mj-lt"/>
              </a:rPr>
              <a:t> July, 2021)</a:t>
            </a:r>
          </a:p>
          <a:p>
            <a:pPr marL="342900" indent="-342900">
              <a:buFont typeface="Arial" panose="020B0604020202020204" pitchFamily="34" charset="0"/>
              <a:buChar char="•"/>
            </a:pPr>
            <a:endParaRPr lang="en-US" sz="1700" dirty="0">
              <a:latin typeface="+mj-lt"/>
            </a:endParaRPr>
          </a:p>
          <a:p>
            <a:pPr marL="342900" indent="-342900">
              <a:buFont typeface="Arial" panose="020B0604020202020204" pitchFamily="34" charset="0"/>
              <a:buChar char="•"/>
            </a:pPr>
            <a:r>
              <a:rPr lang="en-US" sz="1700" dirty="0">
                <a:latin typeface="+mj-lt"/>
              </a:rPr>
              <a:t>Sec 206CCA – TCS on Non Filers of Income Tax Return </a:t>
            </a:r>
            <a:r>
              <a:rPr lang="en-US" sz="1700" b="1" dirty="0">
                <a:latin typeface="+mj-lt"/>
              </a:rPr>
              <a:t>(Applicable from 1</a:t>
            </a:r>
            <a:r>
              <a:rPr lang="en-US" sz="1700" b="1" baseline="30000" dirty="0">
                <a:latin typeface="+mj-lt"/>
              </a:rPr>
              <a:t>st</a:t>
            </a:r>
            <a:r>
              <a:rPr lang="en-US" sz="1700" b="1" dirty="0">
                <a:latin typeface="+mj-lt"/>
              </a:rPr>
              <a:t> July, 2021)</a:t>
            </a:r>
          </a:p>
          <a:p>
            <a:pPr marL="344488"/>
            <a:endParaRPr lang="en-US" sz="1700" b="1" dirty="0">
              <a:latin typeface="+mj-lt"/>
            </a:endParaRPr>
          </a:p>
          <a:p>
            <a:pPr marL="344488"/>
            <a:r>
              <a:rPr lang="en-US" sz="1700" b="1" dirty="0">
                <a:latin typeface="+mj-lt"/>
              </a:rPr>
              <a:t>Amendments in Finance Act 2020</a:t>
            </a:r>
          </a:p>
          <a:p>
            <a:pPr marL="342900" indent="-342900">
              <a:buFont typeface="Arial" panose="020B0604020202020204" pitchFamily="34" charset="0"/>
              <a:buChar char="•"/>
            </a:pPr>
            <a:endParaRPr lang="en-US" sz="1700" dirty="0">
              <a:latin typeface="+mj-lt"/>
            </a:endParaRPr>
          </a:p>
          <a:p>
            <a:pPr marL="342900" indent="-342900">
              <a:buFont typeface="Arial" panose="020B0604020202020204" pitchFamily="34" charset="0"/>
              <a:buChar char="•"/>
            </a:pPr>
            <a:r>
              <a:rPr lang="en-US" sz="1700" dirty="0">
                <a:latin typeface="+mj-lt"/>
              </a:rPr>
              <a:t>Sec 194O – TDS on Ecommerce Transactions </a:t>
            </a:r>
            <a:r>
              <a:rPr lang="en-US" sz="1700" b="1" dirty="0">
                <a:latin typeface="+mj-lt"/>
              </a:rPr>
              <a:t>(Applicable from 1</a:t>
            </a:r>
            <a:r>
              <a:rPr lang="en-US" sz="1700" b="1" baseline="30000" dirty="0">
                <a:latin typeface="+mj-lt"/>
              </a:rPr>
              <a:t>st</a:t>
            </a:r>
            <a:r>
              <a:rPr lang="en-US" sz="1700" b="1" dirty="0">
                <a:latin typeface="+mj-lt"/>
              </a:rPr>
              <a:t> October, 2020)</a:t>
            </a:r>
            <a:endParaRPr lang="en-US" sz="1700" dirty="0">
              <a:latin typeface="+mj-lt"/>
            </a:endParaRPr>
          </a:p>
          <a:p>
            <a:pPr marL="342900" indent="-342900">
              <a:buFont typeface="Arial" panose="020B0604020202020204" pitchFamily="34" charset="0"/>
              <a:buChar char="•"/>
            </a:pPr>
            <a:endParaRPr lang="en-US" sz="1700" dirty="0">
              <a:latin typeface="+mj-lt"/>
            </a:endParaRPr>
          </a:p>
          <a:p>
            <a:pPr marL="342900" indent="-342900">
              <a:buFont typeface="Arial" panose="020B0604020202020204" pitchFamily="34" charset="0"/>
              <a:buChar char="•"/>
            </a:pPr>
            <a:r>
              <a:rPr lang="en-US" sz="1700" dirty="0">
                <a:latin typeface="+mj-lt"/>
              </a:rPr>
              <a:t>Sec 206C(1H) – TCS on Sale of Goods </a:t>
            </a:r>
            <a:r>
              <a:rPr lang="en-US" sz="1700" b="1" dirty="0">
                <a:latin typeface="+mj-lt"/>
              </a:rPr>
              <a:t>(Applicable from 1</a:t>
            </a:r>
            <a:r>
              <a:rPr lang="en-US" sz="1700" b="1" baseline="30000" dirty="0">
                <a:latin typeface="+mj-lt"/>
              </a:rPr>
              <a:t>st</a:t>
            </a:r>
            <a:r>
              <a:rPr lang="en-US" sz="1700" b="1" dirty="0">
                <a:latin typeface="+mj-lt"/>
              </a:rPr>
              <a:t> October, 2020)</a:t>
            </a:r>
          </a:p>
          <a:p>
            <a:r>
              <a:rPr lang="en-US" sz="1700" b="1" dirty="0">
                <a:latin typeface="+mj-lt"/>
              </a:rPr>
              <a:t> </a:t>
            </a:r>
          </a:p>
          <a:p>
            <a:pPr marL="342900" indent="-342900">
              <a:buFont typeface="Arial" panose="020B0604020202020204" pitchFamily="34" charset="0"/>
              <a:buChar char="•"/>
            </a:pPr>
            <a:r>
              <a:rPr lang="en-US" sz="1700" dirty="0">
                <a:latin typeface="+mj-lt"/>
              </a:rPr>
              <a:t>Sec 206C(1G) – TCS on Foreign Remittance Through LRS and Overseas Tour Package </a:t>
            </a:r>
            <a:r>
              <a:rPr lang="en-US" sz="1700" b="1" dirty="0">
                <a:latin typeface="+mj-lt"/>
              </a:rPr>
              <a:t>(Applicable from 1</a:t>
            </a:r>
            <a:r>
              <a:rPr lang="en-US" sz="1700" b="1" baseline="30000" dirty="0">
                <a:latin typeface="+mj-lt"/>
              </a:rPr>
              <a:t>st</a:t>
            </a:r>
            <a:r>
              <a:rPr lang="en-US" sz="1700" b="1" dirty="0">
                <a:latin typeface="+mj-lt"/>
              </a:rPr>
              <a:t> October, 2020)</a:t>
            </a:r>
          </a:p>
          <a:p>
            <a:pPr marL="342900" indent="-342900">
              <a:buFont typeface="Arial" panose="020B0604020202020204" pitchFamily="34" charset="0"/>
              <a:buChar char="•"/>
            </a:pPr>
            <a:endParaRPr lang="en-US" sz="1700" b="1" dirty="0">
              <a:latin typeface="+mj-lt"/>
            </a:endParaRPr>
          </a:p>
          <a:p>
            <a:pPr marL="342900" indent="-342900">
              <a:buFont typeface="Arial" panose="020B0604020202020204" pitchFamily="34" charset="0"/>
              <a:buChar char="•"/>
            </a:pPr>
            <a:r>
              <a:rPr lang="en-US" sz="1700" dirty="0">
                <a:latin typeface="+mj-lt"/>
              </a:rPr>
              <a:t>Sec 192</a:t>
            </a:r>
            <a:r>
              <a:rPr lang="en-US" sz="1700" b="1" dirty="0">
                <a:latin typeface="+mj-lt"/>
              </a:rPr>
              <a:t> - </a:t>
            </a:r>
            <a:r>
              <a:rPr lang="en-US" sz="1700" dirty="0">
                <a:latin typeface="+mj-lt"/>
              </a:rPr>
              <a:t>Deferment of TDS on ESOP of startups </a:t>
            </a:r>
            <a:r>
              <a:rPr lang="en-US" sz="1700" b="1" dirty="0">
                <a:latin typeface="+mj-lt"/>
              </a:rPr>
              <a:t>(Applicable from 1</a:t>
            </a:r>
            <a:r>
              <a:rPr lang="en-US" sz="1700" b="1" baseline="30000" dirty="0">
                <a:latin typeface="+mj-lt"/>
              </a:rPr>
              <a:t>st</a:t>
            </a:r>
            <a:r>
              <a:rPr lang="en-US" sz="1700" b="1" dirty="0">
                <a:latin typeface="+mj-lt"/>
              </a:rPr>
              <a:t> April, 2020)</a:t>
            </a:r>
          </a:p>
          <a:p>
            <a:pPr marL="342900" indent="-342900">
              <a:buFont typeface="Arial" panose="020B0604020202020204" pitchFamily="34" charset="0"/>
              <a:buChar char="•"/>
            </a:pPr>
            <a:endParaRPr lang="en-US" sz="1700" b="1" dirty="0">
              <a:latin typeface="+mj-lt"/>
            </a:endParaRPr>
          </a:p>
          <a:p>
            <a:pPr marL="342900" indent="-342900">
              <a:buFont typeface="Arial" panose="020B0604020202020204" pitchFamily="34" charset="0"/>
              <a:buChar char="•"/>
            </a:pPr>
            <a:r>
              <a:rPr lang="en-US" sz="1700" dirty="0">
                <a:latin typeface="+mj-lt"/>
              </a:rPr>
              <a:t>Sec 194J – Amendment to TDS on fees for Technical Services </a:t>
            </a:r>
            <a:r>
              <a:rPr lang="en-US" sz="1700" b="1" dirty="0">
                <a:latin typeface="+mj-lt"/>
              </a:rPr>
              <a:t>(Applicable from 1</a:t>
            </a:r>
            <a:r>
              <a:rPr lang="en-US" sz="1700" b="1" baseline="30000" dirty="0">
                <a:latin typeface="+mj-lt"/>
              </a:rPr>
              <a:t>st</a:t>
            </a:r>
            <a:r>
              <a:rPr lang="en-US" sz="1700" b="1" dirty="0">
                <a:latin typeface="+mj-lt"/>
              </a:rPr>
              <a:t> April, 2020)</a:t>
            </a:r>
          </a:p>
          <a:p>
            <a:pPr marL="342900" indent="-342900">
              <a:buFont typeface="Arial" panose="020B0604020202020204" pitchFamily="34" charset="0"/>
              <a:buChar char="•"/>
            </a:pPr>
            <a:endParaRPr lang="en-US" sz="1700" b="1" dirty="0">
              <a:latin typeface="+mj-lt"/>
            </a:endParaRPr>
          </a:p>
          <a:p>
            <a:r>
              <a:rPr lang="en-US" sz="1700" b="1" dirty="0">
                <a:latin typeface="+mj-lt"/>
              </a:rPr>
              <a:t> </a:t>
            </a: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US" sz="2800" b="1" dirty="0">
                <a:latin typeface="+mj-lt"/>
              </a:rPr>
              <a:t>TDS AND TCS AMENDED PROVISIONS IN FA 2021 and FA 2020</a:t>
            </a:r>
            <a:endParaRPr lang="en-US" sz="3200" b="1" dirty="0">
              <a:latin typeface="+mj-lt"/>
            </a:endParaRPr>
          </a:p>
        </p:txBody>
      </p:sp>
    </p:spTree>
    <p:extLst>
      <p:ext uri="{BB962C8B-B14F-4D97-AF65-F5344CB8AC3E}">
        <p14:creationId xmlns:p14="http://schemas.microsoft.com/office/powerpoint/2010/main" val="6203475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30</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04297" y="921664"/>
            <a:ext cx="11729843" cy="5078313"/>
          </a:xfrm>
          <a:prstGeom prst="rect">
            <a:avLst/>
          </a:prstGeom>
          <a:noFill/>
        </p:spPr>
        <p:txBody>
          <a:bodyPr wrap="square" rtlCol="0">
            <a:spAutoFit/>
          </a:bodyPr>
          <a:lstStyle/>
          <a:p>
            <a:pPr marL="342900" indent="-342900" algn="just">
              <a:buFont typeface="+mj-lt"/>
              <a:buAutoNum type="alphaLcPeriod" startAt="5"/>
            </a:pPr>
            <a:r>
              <a:rPr lang="en-US" b="1" dirty="0">
                <a:latin typeface="+mj-lt"/>
              </a:rPr>
              <a:t>Capital Goods </a:t>
            </a:r>
            <a:r>
              <a:rPr lang="en-US" dirty="0">
                <a:latin typeface="+mj-lt"/>
              </a:rPr>
              <a:t>– No specific exclusion so covered for applicability of both Sec 194Q and Sec 206C(1H)</a:t>
            </a:r>
          </a:p>
          <a:p>
            <a:pPr marL="342900" indent="-342900" algn="just">
              <a:buFont typeface="+mj-lt"/>
              <a:buAutoNum type="alphaLcPeriod" startAt="5"/>
            </a:pPr>
            <a:endParaRPr lang="en-US" dirty="0">
              <a:latin typeface="+mj-lt"/>
            </a:endParaRPr>
          </a:p>
          <a:p>
            <a:pPr marL="342900" indent="-342900" algn="just">
              <a:buFont typeface="+mj-lt"/>
              <a:buAutoNum type="alphaLcPeriod" startAt="5"/>
            </a:pPr>
            <a:r>
              <a:rPr lang="en-US" b="1" dirty="0">
                <a:latin typeface="+mj-lt"/>
              </a:rPr>
              <a:t>Jewelry </a:t>
            </a:r>
            <a:r>
              <a:rPr lang="en-US" dirty="0">
                <a:latin typeface="+mj-lt"/>
              </a:rPr>
              <a:t>– movable property and hence included for applicability of both Sec 194Q and Sec 206C(1H)</a:t>
            </a:r>
          </a:p>
          <a:p>
            <a:pPr marL="342900" indent="-342900" algn="just">
              <a:buFont typeface="+mj-lt"/>
              <a:buAutoNum type="alphaLcPeriod" startAt="7"/>
            </a:pPr>
            <a:endParaRPr lang="en-US" b="1" dirty="0">
              <a:latin typeface="+mj-lt"/>
            </a:endParaRPr>
          </a:p>
          <a:p>
            <a:pPr marL="342900" indent="-342900" algn="just">
              <a:buFont typeface="+mj-lt"/>
              <a:buAutoNum type="alphaLcPeriod" startAt="7"/>
            </a:pPr>
            <a:r>
              <a:rPr lang="en-US" b="1" dirty="0">
                <a:latin typeface="+mj-lt"/>
              </a:rPr>
              <a:t>Motor car </a:t>
            </a:r>
            <a:r>
              <a:rPr lang="en-US" dirty="0">
                <a:latin typeface="+mj-lt"/>
              </a:rPr>
              <a:t>– CBDT Circular 22/2016 – TCS u/s. 206C(1F) applicable only to sale of Motor car at retail level. Sec 206C(1H) not applicable as specifically provided in the section. Implications of Sec 194Q and Sec 206C(1F) on Manufacturer, Distributor, Retailer.</a:t>
            </a:r>
          </a:p>
          <a:p>
            <a:pPr marL="342900" indent="-342900" algn="just">
              <a:buFont typeface="+mj-lt"/>
              <a:buAutoNum type="alphaLcPeriod" startAt="7"/>
            </a:pPr>
            <a:endParaRPr lang="en-US" dirty="0">
              <a:latin typeface="+mj-lt"/>
            </a:endParaRPr>
          </a:p>
          <a:p>
            <a:pPr marL="342900" indent="-342900" algn="just">
              <a:buFont typeface="+mj-lt"/>
              <a:buAutoNum type="alphaLcPeriod" startAt="7"/>
            </a:pPr>
            <a:r>
              <a:rPr lang="en-US" b="1" dirty="0">
                <a:latin typeface="+mj-lt"/>
              </a:rPr>
              <a:t>Software </a:t>
            </a:r>
            <a:r>
              <a:rPr lang="en-US" dirty="0">
                <a:latin typeface="+mj-lt"/>
              </a:rPr>
              <a:t>– Purchase of software whether “purchase of goods” or “purchase of service”.  If purchase of service then Sec 194Q not applicable since sec 194J or Sec 195 shall apply. If Purchase of goods then Sec 194Q to apply. SC judgement in case of TCS 141 </a:t>
            </a:r>
            <a:r>
              <a:rPr lang="en-US" dirty="0" err="1">
                <a:latin typeface="+mj-lt"/>
              </a:rPr>
              <a:t>Taxmann</a:t>
            </a:r>
            <a:r>
              <a:rPr lang="en-US" dirty="0">
                <a:latin typeface="+mj-lt"/>
              </a:rPr>
              <a:t> 132 Canned software (off the shelf computer software) are 'goods’.  </a:t>
            </a:r>
          </a:p>
          <a:p>
            <a:pPr marL="342900" indent="-342900" algn="just">
              <a:buFont typeface="+mj-lt"/>
              <a:buAutoNum type="alphaLcPeriod"/>
            </a:pPr>
            <a:endParaRPr lang="en-US" dirty="0">
              <a:latin typeface="+mj-lt"/>
            </a:endParaRPr>
          </a:p>
          <a:p>
            <a:pPr marL="342900" indent="-342900" algn="just">
              <a:buFont typeface="+mj-lt"/>
              <a:buAutoNum type="alphaLcPeriod"/>
            </a:pPr>
            <a:endParaRPr lang="en-US" dirty="0">
              <a:latin typeface="+mj-lt"/>
            </a:endParaRPr>
          </a:p>
          <a:p>
            <a:pPr algn="just"/>
            <a:r>
              <a:rPr lang="en-US" dirty="0">
                <a:latin typeface="+mj-lt"/>
              </a:rPr>
              <a:t> </a:t>
            </a:r>
          </a:p>
          <a:p>
            <a:pPr marL="342900" indent="-342900" algn="just">
              <a:buFont typeface="+mj-lt"/>
              <a:buAutoNum type="alphaLcPeriod"/>
            </a:pPr>
            <a:endParaRPr lang="en-US" dirty="0">
              <a:latin typeface="+mj-lt"/>
            </a:endParaRPr>
          </a:p>
          <a:p>
            <a:pPr algn="just"/>
            <a:r>
              <a:rPr lang="en-US" dirty="0">
                <a:latin typeface="+mj-lt"/>
              </a:rPr>
              <a:t>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194Q – Goods </a:t>
            </a:r>
            <a:endParaRPr lang="en-US" sz="3200" b="1" dirty="0">
              <a:latin typeface="+mj-lt"/>
            </a:endParaRPr>
          </a:p>
        </p:txBody>
      </p:sp>
    </p:spTree>
    <p:extLst>
      <p:ext uri="{BB962C8B-B14F-4D97-AF65-F5344CB8AC3E}">
        <p14:creationId xmlns:p14="http://schemas.microsoft.com/office/powerpoint/2010/main" val="38283018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31</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3460" y="921664"/>
            <a:ext cx="11729843" cy="5232202"/>
          </a:xfrm>
          <a:prstGeom prst="rect">
            <a:avLst/>
          </a:prstGeom>
          <a:noFill/>
        </p:spPr>
        <p:txBody>
          <a:bodyPr wrap="square" rtlCol="0">
            <a:spAutoFit/>
          </a:bodyPr>
          <a:lstStyle/>
          <a:p>
            <a:pPr algn="just"/>
            <a:endParaRPr lang="en-US" dirty="0">
              <a:latin typeface="+mj-lt"/>
            </a:endParaRPr>
          </a:p>
          <a:p>
            <a:pPr algn="just"/>
            <a:r>
              <a:rPr lang="en-US" dirty="0">
                <a:latin typeface="+mj-lt"/>
              </a:rPr>
              <a:t>     206C(1F)                                           206C(1F)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a:p>
            <a:pPr algn="just"/>
            <a:r>
              <a:rPr lang="en-US" dirty="0">
                <a:latin typeface="+mj-lt"/>
              </a:rPr>
              <a:t>Manufacturer                                       Distributor                                         Retailer                                      Consumer</a:t>
            </a:r>
          </a:p>
          <a:p>
            <a:pPr algn="just"/>
            <a:endParaRPr lang="en-US" dirty="0">
              <a:latin typeface="+mj-lt"/>
            </a:endParaRPr>
          </a:p>
          <a:p>
            <a:pPr algn="just"/>
            <a:endParaRPr lang="en-US" dirty="0">
              <a:latin typeface="+mj-lt"/>
            </a:endParaRPr>
          </a:p>
          <a:p>
            <a:pPr algn="just"/>
            <a:endParaRPr lang="en-US" dirty="0">
              <a:latin typeface="+mj-lt"/>
            </a:endParaRPr>
          </a:p>
          <a:p>
            <a:pPr algn="just"/>
            <a:r>
              <a:rPr lang="en-US" dirty="0">
                <a:latin typeface="+mj-lt"/>
              </a:rPr>
              <a:t>    Seller                                     Buyer                       Seller              Buyer                         Seller</a:t>
            </a:r>
          </a:p>
          <a:p>
            <a:pPr algn="just"/>
            <a:endParaRPr lang="en-US" dirty="0">
              <a:latin typeface="+mj-lt"/>
            </a:endParaRPr>
          </a:p>
          <a:p>
            <a:pPr algn="just"/>
            <a:endParaRPr lang="en-US" dirty="0">
              <a:latin typeface="+mj-lt"/>
            </a:endParaRPr>
          </a:p>
          <a:p>
            <a:pPr algn="just"/>
            <a:endParaRPr lang="en-US" dirty="0">
              <a:latin typeface="+mj-lt"/>
            </a:endParaRPr>
          </a:p>
          <a:p>
            <a:pPr algn="just"/>
            <a:r>
              <a:rPr lang="en-US" dirty="0">
                <a:latin typeface="+mj-lt"/>
              </a:rPr>
              <a:t>   206C(1H)	                194Q	           206C(1H)	 194Q 				                             </a:t>
            </a:r>
          </a:p>
          <a:p>
            <a:pPr algn="just"/>
            <a:r>
              <a:rPr lang="en-US" dirty="0">
                <a:latin typeface="+mj-lt"/>
              </a:rPr>
              <a:t>			</a:t>
            </a:r>
            <a:r>
              <a:rPr lang="en-US" sz="2800" dirty="0">
                <a:solidFill>
                  <a:srgbClr val="0070C0"/>
                </a:solidFill>
                <a:latin typeface="+mj-lt"/>
                <a:sym typeface="Webdings" panose="05030102010509060703" pitchFamily="18" charset="2"/>
              </a:rPr>
              <a:t>  </a:t>
            </a:r>
            <a:r>
              <a:rPr lang="en-US" dirty="0">
                <a:latin typeface="+mj-lt"/>
              </a:rPr>
              <a:t>			   </a:t>
            </a:r>
            <a:r>
              <a:rPr lang="en-US" sz="2800" dirty="0">
                <a:solidFill>
                  <a:srgbClr val="0070C0"/>
                </a:solidFill>
                <a:latin typeface="+mj-lt"/>
                <a:sym typeface="Webdings" panose="05030102010509060703" pitchFamily="18" charset="2"/>
              </a:rPr>
              <a:t>  </a:t>
            </a:r>
            <a:r>
              <a:rPr lang="en-US" dirty="0">
                <a:latin typeface="+mj-lt"/>
              </a:rPr>
              <a:t>		Car sale &gt;10L           Car sale &lt;10L</a:t>
            </a:r>
          </a:p>
          <a:p>
            <a:pPr algn="just"/>
            <a:r>
              <a:rPr lang="en-US" dirty="0">
                <a:latin typeface="+mj-lt"/>
              </a:rPr>
              <a:t>  								  Sale &gt; 50L                      Sale &gt; 50L</a:t>
            </a:r>
          </a:p>
          <a:p>
            <a:pPr algn="just"/>
            <a:endParaRPr lang="en-US" dirty="0">
              <a:latin typeface="+mj-lt"/>
            </a:endParaRPr>
          </a:p>
          <a:p>
            <a:pPr algn="just"/>
            <a:endParaRPr lang="en-US" dirty="0">
              <a:latin typeface="+mj-lt"/>
            </a:endParaRPr>
          </a:p>
          <a:p>
            <a:pPr algn="just"/>
            <a:r>
              <a:rPr lang="en-US" dirty="0">
                <a:latin typeface="+mj-lt"/>
              </a:rPr>
              <a:t>              								206C(1F)                       206C(1H)</a:t>
            </a: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194Q – Sale of </a:t>
            </a:r>
            <a:r>
              <a:rPr lang="en-IN" sz="2800" b="1" dirty="0" err="1">
                <a:latin typeface="+mj-lt"/>
              </a:rPr>
              <a:t>Mortor</a:t>
            </a:r>
            <a:r>
              <a:rPr lang="en-IN" sz="2800" b="1" dirty="0">
                <a:latin typeface="+mj-lt"/>
              </a:rPr>
              <a:t> Car</a:t>
            </a:r>
            <a:endParaRPr lang="en-US" sz="3200" b="1" dirty="0">
              <a:latin typeface="+mj-lt"/>
            </a:endParaRPr>
          </a:p>
        </p:txBody>
      </p:sp>
      <p:cxnSp>
        <p:nvCxnSpPr>
          <p:cNvPr id="7" name="Straight Arrow Connector 6">
            <a:extLst>
              <a:ext uri="{FF2B5EF4-FFF2-40B4-BE49-F238E27FC236}">
                <a16:creationId xmlns:a16="http://schemas.microsoft.com/office/drawing/2014/main" xmlns="" id="{43A10727-48AD-4FF5-A17B-A9169BBC5C83}"/>
              </a:ext>
            </a:extLst>
          </p:cNvPr>
          <p:cNvCxnSpPr/>
          <p:nvPr/>
        </p:nvCxnSpPr>
        <p:spPr>
          <a:xfrm>
            <a:off x="1936954" y="2222091"/>
            <a:ext cx="133964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xmlns="" id="{35F2140F-0151-4A5F-BA68-B0E680275BFA}"/>
              </a:ext>
            </a:extLst>
          </p:cNvPr>
          <p:cNvCxnSpPr/>
          <p:nvPr/>
        </p:nvCxnSpPr>
        <p:spPr>
          <a:xfrm>
            <a:off x="5098032" y="2227011"/>
            <a:ext cx="133964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xmlns="" id="{3219E262-0635-4631-8590-9F16C3147C52}"/>
              </a:ext>
            </a:extLst>
          </p:cNvPr>
          <p:cNvCxnSpPr/>
          <p:nvPr/>
        </p:nvCxnSpPr>
        <p:spPr>
          <a:xfrm>
            <a:off x="7836322" y="2202433"/>
            <a:ext cx="133964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xmlns="" id="{AB75E8AA-B182-4E14-BF40-86DD1841264A}"/>
              </a:ext>
            </a:extLst>
          </p:cNvPr>
          <p:cNvCxnSpPr/>
          <p:nvPr/>
        </p:nvCxnSpPr>
        <p:spPr>
          <a:xfrm flipV="1">
            <a:off x="953728" y="1524000"/>
            <a:ext cx="0" cy="4227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xmlns="" id="{B50E5E85-C412-4862-A57F-DEA7A8D8D560}"/>
              </a:ext>
            </a:extLst>
          </p:cNvPr>
          <p:cNvCxnSpPr/>
          <p:nvPr/>
        </p:nvCxnSpPr>
        <p:spPr>
          <a:xfrm flipV="1">
            <a:off x="4016483" y="1519086"/>
            <a:ext cx="0" cy="4227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Multiplication Sign 16">
            <a:extLst>
              <a:ext uri="{FF2B5EF4-FFF2-40B4-BE49-F238E27FC236}">
                <a16:creationId xmlns:a16="http://schemas.microsoft.com/office/drawing/2014/main" xmlns="" id="{2CCC16CB-816C-4688-A205-92027BD018E3}"/>
              </a:ext>
            </a:extLst>
          </p:cNvPr>
          <p:cNvSpPr/>
          <p:nvPr/>
        </p:nvSpPr>
        <p:spPr>
          <a:xfrm>
            <a:off x="769375" y="894735"/>
            <a:ext cx="410486" cy="28513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ultiplication Sign 17">
            <a:extLst>
              <a:ext uri="{FF2B5EF4-FFF2-40B4-BE49-F238E27FC236}">
                <a16:creationId xmlns:a16="http://schemas.microsoft.com/office/drawing/2014/main" xmlns="" id="{762610BB-C1E6-4A7C-ABAD-6CC72C0D8A8F}"/>
              </a:ext>
            </a:extLst>
          </p:cNvPr>
          <p:cNvSpPr/>
          <p:nvPr/>
        </p:nvSpPr>
        <p:spPr>
          <a:xfrm>
            <a:off x="3822296" y="909482"/>
            <a:ext cx="410486" cy="28513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a:extLst>
              <a:ext uri="{FF2B5EF4-FFF2-40B4-BE49-F238E27FC236}">
                <a16:creationId xmlns:a16="http://schemas.microsoft.com/office/drawing/2014/main" xmlns="" id="{1948B64D-A355-4670-B231-98F709201929}"/>
              </a:ext>
            </a:extLst>
          </p:cNvPr>
          <p:cNvCxnSpPr/>
          <p:nvPr/>
        </p:nvCxnSpPr>
        <p:spPr>
          <a:xfrm>
            <a:off x="934064" y="2458066"/>
            <a:ext cx="0" cy="589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xmlns="" id="{3DE364A4-7A20-4D22-B4E7-C397456357C3}"/>
              </a:ext>
            </a:extLst>
          </p:cNvPr>
          <p:cNvCxnSpPr/>
          <p:nvPr/>
        </p:nvCxnSpPr>
        <p:spPr>
          <a:xfrm>
            <a:off x="3986985" y="2443321"/>
            <a:ext cx="0" cy="589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xmlns="" id="{1FE492D3-02B8-42F4-BB4D-2DBB51E93F3C}"/>
              </a:ext>
            </a:extLst>
          </p:cNvPr>
          <p:cNvCxnSpPr/>
          <p:nvPr/>
        </p:nvCxnSpPr>
        <p:spPr>
          <a:xfrm>
            <a:off x="7049738" y="2458066"/>
            <a:ext cx="0" cy="589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xmlns="" id="{2CD6B513-C4E7-47B4-A6ED-F80C96C34C0C}"/>
              </a:ext>
            </a:extLst>
          </p:cNvPr>
          <p:cNvCxnSpPr/>
          <p:nvPr/>
        </p:nvCxnSpPr>
        <p:spPr>
          <a:xfrm>
            <a:off x="1120876" y="3254477"/>
            <a:ext cx="4817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xmlns="" id="{6AF5CE8B-4432-4B89-B5DC-F3F60BDA61A6}"/>
              </a:ext>
            </a:extLst>
          </p:cNvPr>
          <p:cNvCxnSpPr/>
          <p:nvPr/>
        </p:nvCxnSpPr>
        <p:spPr>
          <a:xfrm>
            <a:off x="4065642" y="3269226"/>
            <a:ext cx="4817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xmlns="" id="{99EA4B00-F48C-4D7C-8F5C-838C5CDFD284}"/>
              </a:ext>
            </a:extLst>
          </p:cNvPr>
          <p:cNvCxnSpPr>
            <a:cxnSpLocks/>
          </p:cNvCxnSpPr>
          <p:nvPr/>
        </p:nvCxnSpPr>
        <p:spPr>
          <a:xfrm flipH="1">
            <a:off x="3510114" y="3269226"/>
            <a:ext cx="50144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xmlns="" id="{F14443A8-3346-4196-9C5A-07D7BF3C1176}"/>
              </a:ext>
            </a:extLst>
          </p:cNvPr>
          <p:cNvCxnSpPr>
            <a:cxnSpLocks/>
          </p:cNvCxnSpPr>
          <p:nvPr/>
        </p:nvCxnSpPr>
        <p:spPr>
          <a:xfrm flipH="1">
            <a:off x="6563046" y="3274144"/>
            <a:ext cx="50144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xmlns="" id="{1943C048-70F0-43BF-9B66-F868BD18A384}"/>
              </a:ext>
            </a:extLst>
          </p:cNvPr>
          <p:cNvCxnSpPr/>
          <p:nvPr/>
        </p:nvCxnSpPr>
        <p:spPr>
          <a:xfrm>
            <a:off x="7207057" y="3264308"/>
            <a:ext cx="4817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xmlns="" id="{D53B8731-EA6C-42C4-BCF8-51EC38D9EC1F}"/>
              </a:ext>
            </a:extLst>
          </p:cNvPr>
          <p:cNvCxnSpPr>
            <a:cxnSpLocks/>
          </p:cNvCxnSpPr>
          <p:nvPr/>
        </p:nvCxnSpPr>
        <p:spPr>
          <a:xfrm>
            <a:off x="8726142" y="2222091"/>
            <a:ext cx="0" cy="16191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xmlns="" id="{912FD96C-B649-49DA-A4ED-232FA71982E9}"/>
              </a:ext>
            </a:extLst>
          </p:cNvPr>
          <p:cNvCxnSpPr>
            <a:cxnSpLocks/>
          </p:cNvCxnSpPr>
          <p:nvPr/>
        </p:nvCxnSpPr>
        <p:spPr>
          <a:xfrm flipH="1">
            <a:off x="8141133" y="3849333"/>
            <a:ext cx="50144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xmlns="" id="{35657DE6-F821-417F-93C1-3820A2E5357A}"/>
              </a:ext>
            </a:extLst>
          </p:cNvPr>
          <p:cNvCxnSpPr/>
          <p:nvPr/>
        </p:nvCxnSpPr>
        <p:spPr>
          <a:xfrm>
            <a:off x="8814634" y="3849329"/>
            <a:ext cx="4817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xmlns="" id="{BEF7D843-86D4-4DA4-9A48-2DA3E3195EDF}"/>
              </a:ext>
            </a:extLst>
          </p:cNvPr>
          <p:cNvCxnSpPr/>
          <p:nvPr/>
        </p:nvCxnSpPr>
        <p:spPr>
          <a:xfrm>
            <a:off x="8067378" y="3888669"/>
            <a:ext cx="0" cy="589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xmlns="" id="{EFED525D-78ED-4CD4-AC07-35782F904E79}"/>
              </a:ext>
            </a:extLst>
          </p:cNvPr>
          <p:cNvCxnSpPr/>
          <p:nvPr/>
        </p:nvCxnSpPr>
        <p:spPr>
          <a:xfrm>
            <a:off x="9379984" y="3873921"/>
            <a:ext cx="0" cy="589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xmlns="" id="{C07A4029-56A5-4F38-B89F-2258A8AEB254}"/>
              </a:ext>
            </a:extLst>
          </p:cNvPr>
          <p:cNvCxnSpPr/>
          <p:nvPr/>
        </p:nvCxnSpPr>
        <p:spPr>
          <a:xfrm>
            <a:off x="8067378" y="5176704"/>
            <a:ext cx="0" cy="589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xmlns="" id="{792A1C50-F8B0-4166-9407-20CA2B35A098}"/>
              </a:ext>
            </a:extLst>
          </p:cNvPr>
          <p:cNvCxnSpPr/>
          <p:nvPr/>
        </p:nvCxnSpPr>
        <p:spPr>
          <a:xfrm>
            <a:off x="10132157" y="5196358"/>
            <a:ext cx="0" cy="589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xmlns="" id="{8F1CE6AC-4037-42CE-985C-0AA24C11B847}"/>
              </a:ext>
            </a:extLst>
          </p:cNvPr>
          <p:cNvCxnSpPr>
            <a:cxnSpLocks/>
          </p:cNvCxnSpPr>
          <p:nvPr/>
        </p:nvCxnSpPr>
        <p:spPr>
          <a:xfrm>
            <a:off x="8357420" y="3279056"/>
            <a:ext cx="3293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xmlns="" id="{136BA5CF-752C-4F08-8A57-42B05BA78125}"/>
              </a:ext>
            </a:extLst>
          </p:cNvPr>
          <p:cNvCxnSpPr/>
          <p:nvPr/>
        </p:nvCxnSpPr>
        <p:spPr>
          <a:xfrm>
            <a:off x="3244647" y="3470791"/>
            <a:ext cx="0" cy="589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xmlns="" id="{87549A89-3116-46AF-8101-3E6936B5697A}"/>
              </a:ext>
            </a:extLst>
          </p:cNvPr>
          <p:cNvCxnSpPr/>
          <p:nvPr/>
        </p:nvCxnSpPr>
        <p:spPr>
          <a:xfrm>
            <a:off x="4980042" y="3456046"/>
            <a:ext cx="0" cy="589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xmlns="" id="{6A5EEDA5-9D77-4C58-B382-26FBE6269C6F}"/>
              </a:ext>
            </a:extLst>
          </p:cNvPr>
          <p:cNvCxnSpPr/>
          <p:nvPr/>
        </p:nvCxnSpPr>
        <p:spPr>
          <a:xfrm>
            <a:off x="6223824" y="3460961"/>
            <a:ext cx="0" cy="589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xmlns="" id="{FEA97725-C196-4F10-871E-16462A19AED4}"/>
              </a:ext>
            </a:extLst>
          </p:cNvPr>
          <p:cNvCxnSpPr/>
          <p:nvPr/>
        </p:nvCxnSpPr>
        <p:spPr>
          <a:xfrm>
            <a:off x="929145" y="3495373"/>
            <a:ext cx="0" cy="589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Multiplication Sign 58">
            <a:extLst>
              <a:ext uri="{FF2B5EF4-FFF2-40B4-BE49-F238E27FC236}">
                <a16:creationId xmlns:a16="http://schemas.microsoft.com/office/drawing/2014/main" xmlns="" id="{746EB479-1964-4812-8DA3-82035877AFD1}"/>
              </a:ext>
            </a:extLst>
          </p:cNvPr>
          <p:cNvSpPr/>
          <p:nvPr/>
        </p:nvSpPr>
        <p:spPr>
          <a:xfrm>
            <a:off x="723902" y="4595284"/>
            <a:ext cx="410486" cy="28513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Multiplication Sign 59">
            <a:extLst>
              <a:ext uri="{FF2B5EF4-FFF2-40B4-BE49-F238E27FC236}">
                <a16:creationId xmlns:a16="http://schemas.microsoft.com/office/drawing/2014/main" xmlns="" id="{0817BBFE-6FA0-4611-A67E-ACD95E54F0D0}"/>
              </a:ext>
            </a:extLst>
          </p:cNvPr>
          <p:cNvSpPr/>
          <p:nvPr/>
        </p:nvSpPr>
        <p:spPr>
          <a:xfrm>
            <a:off x="4809219" y="4570702"/>
            <a:ext cx="410486" cy="28513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65980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32</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13628" y="882336"/>
            <a:ext cx="11729843" cy="5355312"/>
          </a:xfrm>
          <a:prstGeom prst="rect">
            <a:avLst/>
          </a:prstGeom>
          <a:noFill/>
        </p:spPr>
        <p:txBody>
          <a:bodyPr wrap="square" rtlCol="0">
            <a:spAutoFit/>
          </a:bodyPr>
          <a:lstStyle/>
          <a:p>
            <a:pPr marL="342900" indent="-342900" algn="just">
              <a:buFont typeface="Arial" panose="020B0604020202020204" pitchFamily="34" charset="0"/>
              <a:buChar char="•"/>
            </a:pPr>
            <a:r>
              <a:rPr lang="en-US" b="1" dirty="0">
                <a:latin typeface="+mj-lt"/>
              </a:rPr>
              <a:t>Claim of TDS credit </a:t>
            </a:r>
            <a:r>
              <a:rPr lang="en-US" dirty="0">
                <a:latin typeface="+mj-lt"/>
              </a:rPr>
              <a:t>– Sec 194Q – TDS to be claimed in the year in which Income is offered </a:t>
            </a:r>
            <a:r>
              <a:rPr lang="en-US" b="1" dirty="0">
                <a:latin typeface="+mj-lt"/>
              </a:rPr>
              <a:t>(Rule 37BA)</a:t>
            </a:r>
            <a:r>
              <a:rPr lang="en-US" dirty="0">
                <a:latin typeface="+mj-lt"/>
              </a:rPr>
              <a:t>. </a:t>
            </a:r>
          </a:p>
          <a:p>
            <a:pPr marL="342900" indent="-342900" algn="just">
              <a:buFont typeface="Arial" panose="020B0604020202020204" pitchFamily="34" charset="0"/>
              <a:buChar char="•"/>
            </a:pPr>
            <a:endParaRPr lang="en-US" dirty="0">
              <a:latin typeface="+mj-lt"/>
            </a:endParaRPr>
          </a:p>
          <a:p>
            <a:pPr marL="344488" indent="-344488" algn="just">
              <a:buFont typeface="Arial" panose="020B0604020202020204" pitchFamily="34" charset="0"/>
              <a:buChar char="•"/>
            </a:pPr>
            <a:r>
              <a:rPr lang="en-US" b="1" dirty="0">
                <a:latin typeface="+mj-lt"/>
              </a:rPr>
              <a:t>Claim of TCS credit </a:t>
            </a:r>
            <a:r>
              <a:rPr lang="en-US" dirty="0">
                <a:latin typeface="+mj-lt"/>
              </a:rPr>
              <a:t>– Sec 206C(1H) – TCS can be claimed in the year in which the same is collected </a:t>
            </a:r>
            <a:r>
              <a:rPr lang="en-US" b="1" dirty="0">
                <a:latin typeface="+mj-lt"/>
              </a:rPr>
              <a:t>(Rule 37-I) </a:t>
            </a:r>
            <a:r>
              <a:rPr lang="en-US" dirty="0">
                <a:latin typeface="+mj-lt"/>
              </a:rPr>
              <a:t>no requirement of matching expense and corresponding TCS.</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b="1" dirty="0">
                <a:latin typeface="+mj-lt"/>
              </a:rPr>
              <a:t>Purchase prior to 1</a:t>
            </a:r>
            <a:r>
              <a:rPr lang="en-US" b="1" baseline="30000" dirty="0">
                <a:latin typeface="+mj-lt"/>
              </a:rPr>
              <a:t>st</a:t>
            </a:r>
            <a:r>
              <a:rPr lang="en-US" b="1" dirty="0">
                <a:latin typeface="+mj-lt"/>
              </a:rPr>
              <a:t> July, 2021 whether to be considered for Threshold limit of Rs. 50 lakhs </a:t>
            </a:r>
          </a:p>
          <a:p>
            <a:pPr marL="344488" algn="just"/>
            <a:r>
              <a:rPr lang="en-US" dirty="0">
                <a:latin typeface="+mj-lt"/>
              </a:rPr>
              <a:t>CBDT vide circular no 17 / 2020 has clarified that for applicability of TCS to sale transaction after 1</a:t>
            </a:r>
            <a:r>
              <a:rPr lang="en-US" baseline="30000" dirty="0">
                <a:latin typeface="+mj-lt"/>
              </a:rPr>
              <a:t>st</a:t>
            </a:r>
            <a:r>
              <a:rPr lang="en-US" dirty="0">
                <a:latin typeface="+mj-lt"/>
              </a:rPr>
              <a:t> October, 2020, sales prior the 1</a:t>
            </a:r>
            <a:r>
              <a:rPr lang="en-US" baseline="30000" dirty="0">
                <a:latin typeface="+mj-lt"/>
              </a:rPr>
              <a:t>st</a:t>
            </a:r>
            <a:r>
              <a:rPr lang="en-US" dirty="0">
                <a:latin typeface="+mj-lt"/>
              </a:rPr>
              <a:t> October, 2020 shall be considered for determining Threshold limit of Rs. 50 lakhs. Same analogy can be applied for Sec 194Q till further clarification.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b="1" dirty="0">
                <a:latin typeface="+mj-lt"/>
              </a:rPr>
              <a:t>Purchases exceeding Rs. 50 lakhs prior to 1</a:t>
            </a:r>
            <a:r>
              <a:rPr lang="en-US" b="1" baseline="30000" dirty="0">
                <a:latin typeface="+mj-lt"/>
              </a:rPr>
              <a:t>st</a:t>
            </a:r>
            <a:r>
              <a:rPr lang="en-US" b="1" dirty="0">
                <a:latin typeface="+mj-lt"/>
              </a:rPr>
              <a:t> July, 2021, but receipt by Seller after 1</a:t>
            </a:r>
            <a:r>
              <a:rPr lang="en-US" b="1" baseline="30000" dirty="0">
                <a:latin typeface="+mj-lt"/>
              </a:rPr>
              <a:t>st</a:t>
            </a:r>
            <a:r>
              <a:rPr lang="en-US" b="1" dirty="0">
                <a:latin typeface="+mj-lt"/>
              </a:rPr>
              <a:t> July, 2021, whether TDS or TCS</a:t>
            </a:r>
          </a:p>
          <a:p>
            <a:pPr marL="344488" algn="just"/>
            <a:r>
              <a:rPr lang="en-US" dirty="0">
                <a:latin typeface="+mj-lt"/>
              </a:rPr>
              <a:t>Sec 194Q states credit or payment, whichever is earlier. Since credit to party by Purchaser before 1</a:t>
            </a:r>
            <a:r>
              <a:rPr lang="en-US" baseline="30000" dirty="0">
                <a:latin typeface="+mj-lt"/>
              </a:rPr>
              <a:t>st</a:t>
            </a:r>
            <a:r>
              <a:rPr lang="en-US" dirty="0">
                <a:latin typeface="+mj-lt"/>
              </a:rPr>
              <a:t> July, 2021, then Sec 194Q not applicable but receipt by Seller after 1</a:t>
            </a:r>
            <a:r>
              <a:rPr lang="en-US" baseline="30000" dirty="0">
                <a:latin typeface="+mj-lt"/>
              </a:rPr>
              <a:t>st</a:t>
            </a:r>
            <a:r>
              <a:rPr lang="en-US" dirty="0">
                <a:latin typeface="+mj-lt"/>
              </a:rPr>
              <a:t> July, 2021 , the TCS u/s. 206C(1H) shall apply.</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b="1" dirty="0">
                <a:latin typeface="+mj-lt"/>
              </a:rPr>
              <a:t>Whether Sec 194Q and Sec 206(1H) applicable on GST on purchases and sales respectively</a:t>
            </a:r>
          </a:p>
          <a:p>
            <a:pPr marL="403225" algn="just"/>
            <a:r>
              <a:rPr lang="en-US" dirty="0">
                <a:latin typeface="+mj-lt"/>
              </a:rPr>
              <a:t>CBDT circular no. 17/2020 states that no adjustment to GST for applying TCS Sec 206C(1H). In contradiction to circular </a:t>
            </a:r>
            <a:r>
              <a:rPr lang="pt-BR" dirty="0">
                <a:latin typeface="+mj-lt"/>
              </a:rPr>
              <a:t>CBDT vide Circular No. 23/2017, dated 19-7-2017 which states that </a:t>
            </a:r>
            <a:r>
              <a:rPr lang="pt-BR" b="1" dirty="0">
                <a:latin typeface="+mj-lt"/>
              </a:rPr>
              <a:t>no TDS on GST on services </a:t>
            </a:r>
            <a:r>
              <a:rPr lang="pt-BR" dirty="0">
                <a:latin typeface="+mj-lt"/>
              </a:rPr>
              <a:t>under Chapter XVII B if GST indicated separately. </a:t>
            </a:r>
            <a:endParaRPr lang="en-US" dirty="0">
              <a:latin typeface="+mj-lt"/>
            </a:endParaRPr>
          </a:p>
          <a:p>
            <a:pPr marL="342900" indent="-342900" algn="just">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194Q – Other issues / Considerations </a:t>
            </a:r>
            <a:endParaRPr lang="en-US" sz="3200" b="1" dirty="0">
              <a:latin typeface="+mj-lt"/>
            </a:endParaRPr>
          </a:p>
        </p:txBody>
      </p:sp>
    </p:spTree>
    <p:extLst>
      <p:ext uri="{BB962C8B-B14F-4D97-AF65-F5344CB8AC3E}">
        <p14:creationId xmlns:p14="http://schemas.microsoft.com/office/powerpoint/2010/main" val="2531180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55912" y="6366762"/>
            <a:ext cx="2725488" cy="359378"/>
          </a:xfrm>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a:xfrm>
            <a:off x="4065168" y="6366762"/>
            <a:ext cx="4088231" cy="359378"/>
          </a:xfrm>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a:xfrm>
            <a:off x="8628312" y="6366762"/>
            <a:ext cx="2725488" cy="359378"/>
          </a:xfrm>
        </p:spPr>
        <p:txBody>
          <a:bodyPr/>
          <a:lstStyle/>
          <a:p>
            <a:pPr algn="ctr"/>
            <a:fld id="{DDE6C544-D191-447F-BB85-3DD2BD02548C}" type="slidenum">
              <a:rPr lang="en-US" smtClean="0">
                <a:latin typeface="Georgia" panose="02040502050405020303" pitchFamily="18" charset="0"/>
              </a:rPr>
              <a:pPr algn="ctr"/>
              <a:t>33</a:t>
            </a:fld>
            <a:endParaRPr lang="en-US">
              <a:latin typeface="Georgia" panose="02040502050405020303" pitchFamily="18" charset="0"/>
            </a:endParaRPr>
          </a:p>
        </p:txBody>
      </p:sp>
      <p:cxnSp>
        <p:nvCxnSpPr>
          <p:cNvPr id="8" name="Straight Connector 7"/>
          <p:cNvCxnSpPr>
            <a:cxnSpLocks/>
          </p:cNvCxnSpPr>
          <p:nvPr/>
        </p:nvCxnSpPr>
        <p:spPr>
          <a:xfrm>
            <a:off x="78722" y="636036"/>
            <a:ext cx="12113278"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flipV="1">
            <a:off x="78722" y="6307494"/>
            <a:ext cx="12113278" cy="343"/>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63426" y="47775"/>
            <a:ext cx="11465148" cy="523220"/>
          </a:xfrm>
          <a:prstGeom prst="rect">
            <a:avLst/>
          </a:prstGeom>
          <a:noFill/>
        </p:spPr>
        <p:txBody>
          <a:bodyPr wrap="square" rtlCol="0">
            <a:spAutoFit/>
          </a:bodyPr>
          <a:lstStyle/>
          <a:p>
            <a:pPr algn="ctr"/>
            <a:r>
              <a:rPr lang="en-IN" sz="2800" b="1" dirty="0">
                <a:latin typeface="+mj-lt"/>
              </a:rPr>
              <a:t>Sec 206AB – TDS for Non filers of Income Tax Return</a:t>
            </a:r>
            <a:endParaRPr lang="en-US" sz="2800" b="1" dirty="0">
              <a:latin typeface="+mj-lt"/>
            </a:endParaRPr>
          </a:p>
        </p:txBody>
      </p:sp>
      <p:graphicFrame>
        <p:nvGraphicFramePr>
          <p:cNvPr id="18" name="Table 17">
            <a:extLst>
              <a:ext uri="{FF2B5EF4-FFF2-40B4-BE49-F238E27FC236}">
                <a16:creationId xmlns:a16="http://schemas.microsoft.com/office/drawing/2014/main" xmlns="" id="{2C00DAA1-F68A-4F7D-A2A9-46C9CE4476EE}"/>
              </a:ext>
            </a:extLst>
          </p:cNvPr>
          <p:cNvGraphicFramePr>
            <a:graphicFrameLocks noGrp="1"/>
          </p:cNvGraphicFramePr>
          <p:nvPr>
            <p:extLst>
              <p:ext uri="{D42A27DB-BD31-4B8C-83A1-F6EECF244321}">
                <p14:modId xmlns:p14="http://schemas.microsoft.com/office/powerpoint/2010/main" val="2387008454"/>
              </p:ext>
            </p:extLst>
          </p:nvPr>
        </p:nvGraphicFramePr>
        <p:xfrm>
          <a:off x="865244" y="783772"/>
          <a:ext cx="10714048" cy="5427345"/>
        </p:xfrm>
        <a:graphic>
          <a:graphicData uri="http://schemas.openxmlformats.org/drawingml/2006/table">
            <a:tbl>
              <a:tblPr/>
              <a:tblGrid>
                <a:gridCol w="3633692">
                  <a:extLst>
                    <a:ext uri="{9D8B030D-6E8A-4147-A177-3AD203B41FA5}">
                      <a16:colId xmlns:a16="http://schemas.microsoft.com/office/drawing/2014/main" xmlns="" val="3929659966"/>
                    </a:ext>
                  </a:extLst>
                </a:gridCol>
                <a:gridCol w="7080356">
                  <a:extLst>
                    <a:ext uri="{9D8B030D-6E8A-4147-A177-3AD203B41FA5}">
                      <a16:colId xmlns:a16="http://schemas.microsoft.com/office/drawing/2014/main" xmlns="" val="3348292619"/>
                    </a:ext>
                  </a:extLst>
                </a:gridCol>
              </a:tblGrid>
              <a:tr h="381777">
                <a:tc>
                  <a:txBody>
                    <a:bodyPr/>
                    <a:lstStyle/>
                    <a:p>
                      <a:pPr algn="l" fontAlgn="t"/>
                      <a:r>
                        <a:rPr lang="en-US" sz="1500" b="1" i="0" u="none" strike="noStrike" dirty="0">
                          <a:solidFill>
                            <a:srgbClr val="000000"/>
                          </a:solidFill>
                          <a:effectLst/>
                          <a:latin typeface="+mj-lt"/>
                        </a:rPr>
                        <a:t>Nature of Transaction</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fontAlgn="t"/>
                      <a:r>
                        <a:rPr lang="en-US" sz="1500" b="0" i="0" u="none" strike="noStrike" dirty="0">
                          <a:solidFill>
                            <a:srgbClr val="000000"/>
                          </a:solidFill>
                          <a:effectLst/>
                          <a:latin typeface="+mj-lt"/>
                        </a:rPr>
                        <a:t>Tax to be deducted in the respective sections under Chapter XVIIB </a:t>
                      </a:r>
                    </a:p>
                    <a:p>
                      <a:pPr algn="just" fontAlgn="t"/>
                      <a:r>
                        <a:rPr lang="en-US" sz="1500" b="1" i="0" u="none" strike="noStrike" dirty="0">
                          <a:solidFill>
                            <a:srgbClr val="000000"/>
                          </a:solidFill>
                          <a:effectLst/>
                          <a:latin typeface="+mj-lt"/>
                        </a:rPr>
                        <a:t>Except </a:t>
                      </a:r>
                    </a:p>
                    <a:p>
                      <a:pPr algn="just" fontAlgn="t"/>
                      <a:r>
                        <a:rPr lang="en-US" sz="1500" b="0" i="0" u="none" strike="noStrike" dirty="0">
                          <a:solidFill>
                            <a:srgbClr val="000000"/>
                          </a:solidFill>
                          <a:effectLst/>
                          <a:latin typeface="+mj-lt"/>
                        </a:rPr>
                        <a:t>Sec 192 – TDS on Salary</a:t>
                      </a:r>
                    </a:p>
                    <a:p>
                      <a:pPr algn="just" fontAlgn="t"/>
                      <a:r>
                        <a:rPr lang="en-US" sz="1500" b="0" i="0" u="none" strike="noStrike" dirty="0">
                          <a:solidFill>
                            <a:srgbClr val="000000"/>
                          </a:solidFill>
                          <a:effectLst/>
                          <a:latin typeface="+mj-lt"/>
                        </a:rPr>
                        <a:t>Sec 192A -  TDS on accumulated balance in PF of an employee</a:t>
                      </a:r>
                    </a:p>
                    <a:p>
                      <a:pPr algn="just" fontAlgn="t"/>
                      <a:r>
                        <a:rPr lang="en-US" sz="1500" b="0" i="0" u="none" strike="noStrike" dirty="0">
                          <a:solidFill>
                            <a:srgbClr val="000000"/>
                          </a:solidFill>
                          <a:effectLst/>
                          <a:latin typeface="+mj-lt"/>
                        </a:rPr>
                        <a:t>Sec 194B -  Winnings from Lottery or crossword puzzle</a:t>
                      </a:r>
                    </a:p>
                    <a:p>
                      <a:pPr algn="just" fontAlgn="t"/>
                      <a:r>
                        <a:rPr lang="en-US" sz="1500" b="0" i="0" u="none" strike="noStrike" dirty="0">
                          <a:solidFill>
                            <a:srgbClr val="000000"/>
                          </a:solidFill>
                          <a:effectLst/>
                          <a:latin typeface="+mj-lt"/>
                        </a:rPr>
                        <a:t>Sec 194BB – Winnings from Horse race</a:t>
                      </a:r>
                    </a:p>
                    <a:p>
                      <a:pPr algn="just" fontAlgn="t"/>
                      <a:r>
                        <a:rPr lang="en-US" sz="1500" b="0" i="0" u="none" strike="noStrike" dirty="0">
                          <a:solidFill>
                            <a:srgbClr val="000000"/>
                          </a:solidFill>
                          <a:effectLst/>
                          <a:latin typeface="+mj-lt"/>
                        </a:rPr>
                        <a:t>Sec 194LBC – Income from Investment in Securitization Trust</a:t>
                      </a:r>
                    </a:p>
                    <a:p>
                      <a:pPr algn="just" fontAlgn="t"/>
                      <a:r>
                        <a:rPr lang="en-US" sz="1500" b="0" i="0" u="none" strike="noStrike" dirty="0">
                          <a:solidFill>
                            <a:srgbClr val="000000"/>
                          </a:solidFill>
                          <a:effectLst/>
                          <a:latin typeface="+mj-lt"/>
                        </a:rPr>
                        <a:t>Sec 194N – Payments of certain amounts in cash</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2345794194"/>
                  </a:ext>
                </a:extLst>
              </a:tr>
              <a:tr h="1440531">
                <a:tc>
                  <a:txBody>
                    <a:bodyPr/>
                    <a:lstStyle/>
                    <a:p>
                      <a:pPr algn="l" fontAlgn="t"/>
                      <a:r>
                        <a:rPr lang="en-US" sz="1500" b="1" i="0" u="none" strike="noStrike" dirty="0">
                          <a:solidFill>
                            <a:srgbClr val="000000"/>
                          </a:solidFill>
                          <a:effectLst/>
                          <a:latin typeface="+mj-lt"/>
                        </a:rPr>
                        <a:t>TDS to be deducted in case of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en-US" sz="1500" b="1" i="0" u="none" strike="noStrike" dirty="0">
                          <a:solidFill>
                            <a:srgbClr val="000000"/>
                          </a:solidFill>
                          <a:effectLst/>
                          <a:latin typeface="+mj-lt"/>
                        </a:rPr>
                        <a:t>Specified person </a:t>
                      </a:r>
                      <a:r>
                        <a:rPr lang="en-US" sz="1500" b="0" i="0" u="none" strike="noStrike" dirty="0">
                          <a:solidFill>
                            <a:srgbClr val="000000"/>
                          </a:solidFill>
                          <a:effectLst/>
                          <a:latin typeface="+mj-lt"/>
                        </a:rPr>
                        <a:t>means a person </a:t>
                      </a:r>
                    </a:p>
                    <a:p>
                      <a:pPr marL="457200" marR="0" lvl="0" indent="-457200" algn="just" defTabSz="914400" rtl="0" eaLnBrk="1" fontAlgn="t" latinLnBrk="0" hangingPunct="1">
                        <a:lnSpc>
                          <a:spcPct val="100000"/>
                        </a:lnSpc>
                        <a:spcBef>
                          <a:spcPts val="0"/>
                        </a:spcBef>
                        <a:spcAft>
                          <a:spcPts val="0"/>
                        </a:spcAft>
                        <a:buClrTx/>
                        <a:buSzTx/>
                        <a:buFontTx/>
                        <a:buAutoNum type="alphaLcPeriod"/>
                        <a:tabLst/>
                        <a:defRPr/>
                      </a:pPr>
                      <a:r>
                        <a:rPr lang="en-US" sz="1500" b="0" i="0" u="none" strike="noStrike" dirty="0">
                          <a:solidFill>
                            <a:srgbClr val="000000"/>
                          </a:solidFill>
                          <a:effectLst/>
                          <a:latin typeface="+mj-lt"/>
                        </a:rPr>
                        <a:t>who </a:t>
                      </a:r>
                      <a:r>
                        <a:rPr lang="en-US" sz="1500" b="0" i="0" u="none" strike="noStrike" kern="1200" dirty="0">
                          <a:solidFill>
                            <a:srgbClr val="000000"/>
                          </a:solidFill>
                          <a:effectLst/>
                          <a:latin typeface="+mj-lt"/>
                          <a:ea typeface="+mn-ea"/>
                          <a:cs typeface="+mn-cs"/>
                        </a:rPr>
                        <a:t>has not filed Income Tax for immediately 2 previous year from the year in which tax is deducted </a:t>
                      </a:r>
                    </a:p>
                    <a:p>
                      <a:pPr marL="457200" marR="0" lvl="0" indent="-457200" algn="just" defTabSz="914400" rtl="0" eaLnBrk="1" fontAlgn="t" latinLnBrk="0" hangingPunct="1">
                        <a:lnSpc>
                          <a:spcPct val="100000"/>
                        </a:lnSpc>
                        <a:spcBef>
                          <a:spcPts val="0"/>
                        </a:spcBef>
                        <a:spcAft>
                          <a:spcPts val="0"/>
                        </a:spcAft>
                        <a:buClrTx/>
                        <a:buSzTx/>
                        <a:buFontTx/>
                        <a:buAutoNum type="alphaLcPeriod"/>
                        <a:tabLst/>
                        <a:defRPr/>
                      </a:pPr>
                      <a:r>
                        <a:rPr lang="en-US" sz="1500" b="0" i="0" u="none" strike="noStrike" kern="1200" dirty="0">
                          <a:solidFill>
                            <a:srgbClr val="000000"/>
                          </a:solidFill>
                          <a:effectLst/>
                          <a:latin typeface="+mj-lt"/>
                          <a:ea typeface="+mn-ea"/>
                          <a:cs typeface="+mn-cs"/>
                        </a:rPr>
                        <a:t>the due date for original return has expired on the date of deduction</a:t>
                      </a:r>
                    </a:p>
                    <a:p>
                      <a:pPr marL="457200" marR="0" lvl="0" indent="-457200" algn="just" defTabSz="914400" rtl="0" eaLnBrk="1" fontAlgn="t" latinLnBrk="0" hangingPunct="1">
                        <a:lnSpc>
                          <a:spcPct val="100000"/>
                        </a:lnSpc>
                        <a:spcBef>
                          <a:spcPts val="0"/>
                        </a:spcBef>
                        <a:spcAft>
                          <a:spcPts val="0"/>
                        </a:spcAft>
                        <a:buClrTx/>
                        <a:buSzTx/>
                        <a:buFontTx/>
                        <a:buAutoNum type="alphaLcPeriod"/>
                        <a:tabLst/>
                        <a:defRPr/>
                      </a:pPr>
                      <a:r>
                        <a:rPr lang="en-US" sz="1500" b="0" i="0" u="none" strike="noStrike" kern="1200" dirty="0">
                          <a:solidFill>
                            <a:srgbClr val="000000"/>
                          </a:solidFill>
                          <a:effectLst/>
                          <a:latin typeface="+mj-lt"/>
                          <a:ea typeface="+mn-ea"/>
                          <a:cs typeface="+mn-cs"/>
                        </a:rPr>
                        <a:t>Aggregate of TDS and TCS &gt; 50,000 in each of the 2 previous years </a:t>
                      </a:r>
                    </a:p>
                    <a:p>
                      <a:pPr marL="0" marR="0" lvl="0" indent="0" algn="just" defTabSz="914400" rtl="0" eaLnBrk="1" fontAlgn="t" latinLnBrk="0" hangingPunct="1">
                        <a:lnSpc>
                          <a:spcPct val="100000"/>
                        </a:lnSpc>
                        <a:spcBef>
                          <a:spcPts val="0"/>
                        </a:spcBef>
                        <a:spcAft>
                          <a:spcPts val="0"/>
                        </a:spcAft>
                        <a:buClrTx/>
                        <a:buSzTx/>
                        <a:buFontTx/>
                        <a:buNone/>
                        <a:tabLst/>
                        <a:defRPr/>
                      </a:pPr>
                      <a:r>
                        <a:rPr lang="en-US" sz="1500" b="1" i="0" u="none" strike="noStrike" kern="1200" dirty="0">
                          <a:solidFill>
                            <a:srgbClr val="000000"/>
                          </a:solidFill>
                          <a:effectLst/>
                          <a:latin typeface="+mj-lt"/>
                          <a:ea typeface="+mn-ea"/>
                          <a:cs typeface="+mn-cs"/>
                        </a:rPr>
                        <a:t>Does not Include NR who does not have PE in India</a:t>
                      </a:r>
                      <a:r>
                        <a:rPr lang="en-US" sz="1500" b="0" i="0" u="none" strike="noStrike" kern="1200" dirty="0">
                          <a:solidFill>
                            <a:srgbClr val="000000"/>
                          </a:solidFill>
                          <a:effectLst/>
                          <a:latin typeface="+mj-lt"/>
                          <a:ea typeface="+mn-ea"/>
                          <a:cs typeface="+mn-cs"/>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43771084"/>
                  </a:ext>
                </a:extLst>
              </a:tr>
              <a:tr h="381777">
                <a:tc>
                  <a:txBody>
                    <a:bodyPr/>
                    <a:lstStyle/>
                    <a:p>
                      <a:pPr algn="l" fontAlgn="t"/>
                      <a:r>
                        <a:rPr lang="en-US" sz="1500" b="1" i="0" u="none" strike="noStrike" dirty="0">
                          <a:solidFill>
                            <a:srgbClr val="000000"/>
                          </a:solidFill>
                          <a:effectLst/>
                          <a:latin typeface="+mj-lt"/>
                        </a:rPr>
                        <a:t>Rate of TDS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just" fontAlgn="t"/>
                      <a:r>
                        <a:rPr lang="en-US" sz="1500" b="0" i="0" u="none" strike="noStrike" dirty="0">
                          <a:solidFill>
                            <a:srgbClr val="000000"/>
                          </a:solidFill>
                          <a:effectLst/>
                          <a:latin typeface="+mj-lt"/>
                        </a:rPr>
                        <a:t>Higher of </a:t>
                      </a:r>
                    </a:p>
                    <a:p>
                      <a:pPr marL="342900" indent="-342900" algn="just" fontAlgn="t">
                        <a:buAutoNum type="alphaLcPeriod"/>
                      </a:pPr>
                      <a:r>
                        <a:rPr lang="en-US" sz="1500" b="0" i="0" u="none" strike="noStrike" dirty="0">
                          <a:solidFill>
                            <a:srgbClr val="000000"/>
                          </a:solidFill>
                          <a:effectLst/>
                          <a:latin typeface="+mj-lt"/>
                        </a:rPr>
                        <a:t>2X the rate in relevant Section</a:t>
                      </a:r>
                    </a:p>
                    <a:p>
                      <a:pPr marL="342900" indent="-342900" algn="just" fontAlgn="t">
                        <a:buAutoNum type="alphaLcPeriod"/>
                      </a:pPr>
                      <a:r>
                        <a:rPr lang="en-US" sz="1500" b="0" i="0" u="none" strike="noStrike" dirty="0">
                          <a:solidFill>
                            <a:srgbClr val="000000"/>
                          </a:solidFill>
                          <a:effectLst/>
                          <a:latin typeface="+mj-lt"/>
                        </a:rPr>
                        <a:t>2X the rate or rates in force</a:t>
                      </a:r>
                    </a:p>
                    <a:p>
                      <a:pPr marL="342900" indent="-342900" algn="just" fontAlgn="t">
                        <a:buAutoNum type="alphaLcPeriod"/>
                      </a:pPr>
                      <a:r>
                        <a:rPr lang="en-US" sz="1500" b="0" i="0" u="none" strike="noStrike" dirty="0">
                          <a:solidFill>
                            <a:srgbClr val="000000"/>
                          </a:solidFill>
                          <a:effectLst/>
                          <a:latin typeface="+mj-lt"/>
                        </a:rPr>
                        <a:t>5%</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4157111628"/>
                  </a:ext>
                </a:extLst>
              </a:tr>
              <a:tr h="381777">
                <a:tc>
                  <a:txBody>
                    <a:bodyPr/>
                    <a:lstStyle/>
                    <a:p>
                      <a:pPr algn="l" fontAlgn="t"/>
                      <a:r>
                        <a:rPr lang="en-US" sz="1500" b="1" i="0" u="none" strike="noStrike" dirty="0">
                          <a:solidFill>
                            <a:srgbClr val="000000"/>
                          </a:solidFill>
                          <a:effectLst/>
                          <a:latin typeface="+mj-lt"/>
                        </a:rPr>
                        <a:t>Rate in case both Sec 206AA and Sec 206AB applicable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just" fontAlgn="t"/>
                      <a:r>
                        <a:rPr lang="en-US" sz="1500" b="0" i="0" u="none" strike="noStrike" dirty="0">
                          <a:solidFill>
                            <a:srgbClr val="000000"/>
                          </a:solidFill>
                          <a:effectLst/>
                          <a:latin typeface="+mj-lt"/>
                        </a:rPr>
                        <a:t>Higher of the rates provided in both the Section</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76335658"/>
                  </a:ext>
                </a:extLst>
              </a:tr>
              <a:tr h="381777">
                <a:tc>
                  <a:txBody>
                    <a:bodyPr/>
                    <a:lstStyle/>
                    <a:p>
                      <a:pPr algn="l" fontAlgn="t"/>
                      <a:r>
                        <a:rPr lang="en-US" sz="1500" b="1" i="0" u="none" strike="noStrike" dirty="0">
                          <a:solidFill>
                            <a:srgbClr val="000000"/>
                          </a:solidFill>
                          <a:effectLst/>
                          <a:latin typeface="+mj-lt"/>
                        </a:rPr>
                        <a:t>Applicable from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just" fontAlgn="t"/>
                      <a:r>
                        <a:rPr lang="en-US" sz="1500" b="0" i="0" u="none" strike="noStrike" dirty="0">
                          <a:solidFill>
                            <a:srgbClr val="000000"/>
                          </a:solidFill>
                          <a:effectLst/>
                          <a:latin typeface="+mj-lt"/>
                        </a:rPr>
                        <a:t>1st July, 2021</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251371656"/>
                  </a:ext>
                </a:extLst>
              </a:tr>
              <a:tr h="381777">
                <a:tc>
                  <a:txBody>
                    <a:bodyPr/>
                    <a:lstStyle/>
                    <a:p>
                      <a:pPr algn="l" fontAlgn="t"/>
                      <a:r>
                        <a:rPr lang="en-US" sz="1500" b="1" i="0" u="none" strike="noStrike" dirty="0">
                          <a:solidFill>
                            <a:srgbClr val="000000"/>
                          </a:solidFill>
                          <a:effectLst/>
                          <a:latin typeface="+mj-lt"/>
                        </a:rPr>
                        <a:t>Consequential amendment to Sec 194-IB</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just" fontAlgn="t"/>
                      <a:r>
                        <a:rPr lang="en-US" sz="1500" b="0" i="0" u="none" strike="noStrike" dirty="0">
                          <a:solidFill>
                            <a:srgbClr val="000000"/>
                          </a:solidFill>
                          <a:effectLst/>
                          <a:latin typeface="+mj-lt"/>
                        </a:rPr>
                        <a:t>TDS shall not exceed the last month of rent payable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220830942"/>
                  </a:ext>
                </a:extLst>
              </a:tr>
            </a:tbl>
          </a:graphicData>
        </a:graphic>
      </p:graphicFrame>
    </p:spTree>
    <p:extLst>
      <p:ext uri="{BB962C8B-B14F-4D97-AF65-F5344CB8AC3E}">
        <p14:creationId xmlns:p14="http://schemas.microsoft.com/office/powerpoint/2010/main" val="957438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55912" y="6366762"/>
            <a:ext cx="2725488" cy="359378"/>
          </a:xfrm>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a:xfrm>
            <a:off x="4065168" y="6366762"/>
            <a:ext cx="4088231" cy="359378"/>
          </a:xfrm>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a:xfrm>
            <a:off x="8628312" y="6366762"/>
            <a:ext cx="2725488" cy="359378"/>
          </a:xfrm>
        </p:spPr>
        <p:txBody>
          <a:bodyPr/>
          <a:lstStyle/>
          <a:p>
            <a:pPr algn="ctr"/>
            <a:fld id="{DDE6C544-D191-447F-BB85-3DD2BD02548C}" type="slidenum">
              <a:rPr lang="en-US" smtClean="0">
                <a:latin typeface="Georgia" panose="02040502050405020303" pitchFamily="18" charset="0"/>
              </a:rPr>
              <a:pPr algn="ctr"/>
              <a:t>34</a:t>
            </a:fld>
            <a:endParaRPr lang="en-US">
              <a:latin typeface="Georgia" panose="02040502050405020303" pitchFamily="18" charset="0"/>
            </a:endParaRPr>
          </a:p>
        </p:txBody>
      </p:sp>
      <p:cxnSp>
        <p:nvCxnSpPr>
          <p:cNvPr id="8" name="Straight Connector 7"/>
          <p:cNvCxnSpPr>
            <a:cxnSpLocks/>
          </p:cNvCxnSpPr>
          <p:nvPr/>
        </p:nvCxnSpPr>
        <p:spPr>
          <a:xfrm>
            <a:off x="78722" y="636036"/>
            <a:ext cx="12113278"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flipV="1">
            <a:off x="78722" y="6307494"/>
            <a:ext cx="12113278" cy="343"/>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63426" y="47775"/>
            <a:ext cx="11465148" cy="523220"/>
          </a:xfrm>
          <a:prstGeom prst="rect">
            <a:avLst/>
          </a:prstGeom>
          <a:noFill/>
        </p:spPr>
        <p:txBody>
          <a:bodyPr wrap="square" rtlCol="0">
            <a:spAutoFit/>
          </a:bodyPr>
          <a:lstStyle/>
          <a:p>
            <a:pPr algn="ctr"/>
            <a:r>
              <a:rPr lang="en-IN" sz="2800" b="1" dirty="0">
                <a:latin typeface="+mj-lt"/>
              </a:rPr>
              <a:t>Sec 206CCA – TCS for Non filers of Income Tax Return</a:t>
            </a:r>
            <a:endParaRPr lang="en-US" sz="2800" b="1" dirty="0">
              <a:latin typeface="+mj-lt"/>
            </a:endParaRPr>
          </a:p>
        </p:txBody>
      </p:sp>
      <p:graphicFrame>
        <p:nvGraphicFramePr>
          <p:cNvPr id="18" name="Table 17">
            <a:extLst>
              <a:ext uri="{FF2B5EF4-FFF2-40B4-BE49-F238E27FC236}">
                <a16:creationId xmlns:a16="http://schemas.microsoft.com/office/drawing/2014/main" xmlns="" id="{2C00DAA1-F68A-4F7D-A2A9-46C9CE4476EE}"/>
              </a:ext>
            </a:extLst>
          </p:cNvPr>
          <p:cNvGraphicFramePr>
            <a:graphicFrameLocks noGrp="1"/>
          </p:cNvGraphicFramePr>
          <p:nvPr>
            <p:extLst>
              <p:ext uri="{D42A27DB-BD31-4B8C-83A1-F6EECF244321}">
                <p14:modId xmlns:p14="http://schemas.microsoft.com/office/powerpoint/2010/main" val="1822114147"/>
              </p:ext>
            </p:extLst>
          </p:nvPr>
        </p:nvGraphicFramePr>
        <p:xfrm>
          <a:off x="865244" y="783772"/>
          <a:ext cx="10714048" cy="4771453"/>
        </p:xfrm>
        <a:graphic>
          <a:graphicData uri="http://schemas.openxmlformats.org/drawingml/2006/table">
            <a:tbl>
              <a:tblPr/>
              <a:tblGrid>
                <a:gridCol w="3633692">
                  <a:extLst>
                    <a:ext uri="{9D8B030D-6E8A-4147-A177-3AD203B41FA5}">
                      <a16:colId xmlns:a16="http://schemas.microsoft.com/office/drawing/2014/main" xmlns="" val="3929659966"/>
                    </a:ext>
                  </a:extLst>
                </a:gridCol>
                <a:gridCol w="7080356">
                  <a:extLst>
                    <a:ext uri="{9D8B030D-6E8A-4147-A177-3AD203B41FA5}">
                      <a16:colId xmlns:a16="http://schemas.microsoft.com/office/drawing/2014/main" xmlns="" val="3348292619"/>
                    </a:ext>
                  </a:extLst>
                </a:gridCol>
              </a:tblGrid>
              <a:tr h="504279">
                <a:tc>
                  <a:txBody>
                    <a:bodyPr/>
                    <a:lstStyle/>
                    <a:p>
                      <a:pPr algn="l" fontAlgn="t"/>
                      <a:r>
                        <a:rPr lang="en-US" sz="1800" b="1" i="0" u="none" strike="noStrike" dirty="0">
                          <a:solidFill>
                            <a:srgbClr val="000000"/>
                          </a:solidFill>
                          <a:effectLst/>
                          <a:latin typeface="+mj-lt"/>
                        </a:rPr>
                        <a:t>Nature of Transaction</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fontAlgn="t"/>
                      <a:r>
                        <a:rPr lang="en-US" sz="1800" b="0" i="0" u="none" strike="noStrike" dirty="0">
                          <a:solidFill>
                            <a:srgbClr val="000000"/>
                          </a:solidFill>
                          <a:effectLst/>
                          <a:latin typeface="+mj-lt"/>
                        </a:rPr>
                        <a:t>Tax to be collected in the respective section under Chapter XVIIBB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2345794194"/>
                  </a:ext>
                </a:extLst>
              </a:tr>
              <a:tr h="2233007">
                <a:tc>
                  <a:txBody>
                    <a:bodyPr/>
                    <a:lstStyle/>
                    <a:p>
                      <a:pPr algn="l" fontAlgn="t"/>
                      <a:r>
                        <a:rPr lang="en-US" sz="1800" b="1" i="0" u="none" strike="noStrike" dirty="0">
                          <a:solidFill>
                            <a:srgbClr val="000000"/>
                          </a:solidFill>
                          <a:effectLst/>
                          <a:latin typeface="+mj-lt"/>
                        </a:rPr>
                        <a:t>TCS to be collected in case of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en-US" sz="1800" b="1" i="0" u="none" strike="noStrike" dirty="0">
                          <a:solidFill>
                            <a:srgbClr val="000000"/>
                          </a:solidFill>
                          <a:effectLst/>
                          <a:latin typeface="+mj-lt"/>
                        </a:rPr>
                        <a:t>Specified person</a:t>
                      </a:r>
                      <a:r>
                        <a:rPr lang="en-US" sz="1800" b="0" i="0" u="none" strike="noStrike" dirty="0">
                          <a:solidFill>
                            <a:srgbClr val="000000"/>
                          </a:solidFill>
                          <a:effectLst/>
                          <a:latin typeface="+mj-lt"/>
                        </a:rPr>
                        <a:t> means a person </a:t>
                      </a:r>
                    </a:p>
                    <a:p>
                      <a:pPr marL="457200" marR="0" lvl="0" indent="-457200" algn="just" defTabSz="914400" rtl="0" eaLnBrk="1" fontAlgn="t" latinLnBrk="0" hangingPunct="1">
                        <a:lnSpc>
                          <a:spcPct val="100000"/>
                        </a:lnSpc>
                        <a:spcBef>
                          <a:spcPts val="0"/>
                        </a:spcBef>
                        <a:spcAft>
                          <a:spcPts val="0"/>
                        </a:spcAft>
                        <a:buClrTx/>
                        <a:buSzTx/>
                        <a:buFontTx/>
                        <a:buAutoNum type="alphaLcPeriod"/>
                        <a:tabLst/>
                        <a:defRPr/>
                      </a:pPr>
                      <a:r>
                        <a:rPr lang="en-US" sz="1800" b="0" i="0" u="none" strike="noStrike" dirty="0">
                          <a:solidFill>
                            <a:srgbClr val="000000"/>
                          </a:solidFill>
                          <a:effectLst/>
                          <a:latin typeface="+mj-lt"/>
                        </a:rPr>
                        <a:t>who </a:t>
                      </a:r>
                      <a:r>
                        <a:rPr lang="en-US" sz="1800" b="0" i="0" u="none" strike="noStrike" kern="1200" dirty="0">
                          <a:solidFill>
                            <a:srgbClr val="000000"/>
                          </a:solidFill>
                          <a:effectLst/>
                          <a:latin typeface="+mj-lt"/>
                          <a:ea typeface="+mn-ea"/>
                          <a:cs typeface="+mn-cs"/>
                        </a:rPr>
                        <a:t>has not filed Income Tax for immediately 2 previous year from the year in which tax is deducted </a:t>
                      </a:r>
                    </a:p>
                    <a:p>
                      <a:pPr marL="457200" marR="0" lvl="0" indent="-457200" algn="just" defTabSz="914400" rtl="0" eaLnBrk="1" fontAlgn="t" latinLnBrk="0" hangingPunct="1">
                        <a:lnSpc>
                          <a:spcPct val="100000"/>
                        </a:lnSpc>
                        <a:spcBef>
                          <a:spcPts val="0"/>
                        </a:spcBef>
                        <a:spcAft>
                          <a:spcPts val="0"/>
                        </a:spcAft>
                        <a:buClrTx/>
                        <a:buSzTx/>
                        <a:buFontTx/>
                        <a:buAutoNum type="alphaLcPeriod"/>
                        <a:tabLst/>
                        <a:defRPr/>
                      </a:pPr>
                      <a:r>
                        <a:rPr lang="en-US" sz="1800" b="0" i="0" u="none" strike="noStrike" kern="1200" dirty="0">
                          <a:solidFill>
                            <a:srgbClr val="000000"/>
                          </a:solidFill>
                          <a:effectLst/>
                          <a:latin typeface="+mj-lt"/>
                          <a:ea typeface="+mn-ea"/>
                          <a:cs typeface="+mn-cs"/>
                        </a:rPr>
                        <a:t>the due date for original return has expired on the date of deduction</a:t>
                      </a:r>
                    </a:p>
                    <a:p>
                      <a:pPr marL="457200" marR="0" lvl="0" indent="-457200" algn="just" defTabSz="914400" rtl="0" eaLnBrk="1" fontAlgn="t" latinLnBrk="0" hangingPunct="1">
                        <a:lnSpc>
                          <a:spcPct val="100000"/>
                        </a:lnSpc>
                        <a:spcBef>
                          <a:spcPts val="0"/>
                        </a:spcBef>
                        <a:spcAft>
                          <a:spcPts val="0"/>
                        </a:spcAft>
                        <a:buClrTx/>
                        <a:buSzTx/>
                        <a:buFontTx/>
                        <a:buAutoNum type="alphaLcPeriod"/>
                        <a:tabLst/>
                        <a:defRPr/>
                      </a:pPr>
                      <a:r>
                        <a:rPr lang="en-US" sz="1800" b="0" i="0" u="none" strike="noStrike" kern="1200" dirty="0">
                          <a:solidFill>
                            <a:srgbClr val="000000"/>
                          </a:solidFill>
                          <a:effectLst/>
                          <a:latin typeface="+mj-lt"/>
                          <a:ea typeface="+mn-ea"/>
                          <a:cs typeface="+mn-cs"/>
                        </a:rPr>
                        <a:t>Aggregate of TDS and TCS &gt; 50,000 in each of the 2 previous years </a:t>
                      </a:r>
                    </a:p>
                    <a:p>
                      <a:pPr marL="0" marR="0" lvl="0" indent="0" algn="just" defTabSz="914400" rtl="0" eaLnBrk="1" fontAlgn="t" latinLnBrk="0" hangingPunct="1">
                        <a:lnSpc>
                          <a:spcPct val="100000"/>
                        </a:lnSpc>
                        <a:spcBef>
                          <a:spcPts val="0"/>
                        </a:spcBef>
                        <a:spcAft>
                          <a:spcPts val="0"/>
                        </a:spcAft>
                        <a:buClrTx/>
                        <a:buSzTx/>
                        <a:buFontTx/>
                        <a:buNone/>
                        <a:tabLst/>
                        <a:defRPr/>
                      </a:pPr>
                      <a:endParaRPr lang="en-US" sz="1800" b="0" i="0" u="none" strike="noStrike" kern="1200" dirty="0">
                        <a:solidFill>
                          <a:srgbClr val="000000"/>
                        </a:solidFill>
                        <a:effectLst/>
                        <a:latin typeface="+mj-lt"/>
                        <a:ea typeface="+mn-ea"/>
                        <a:cs typeface="+mn-cs"/>
                      </a:endParaRPr>
                    </a:p>
                    <a:p>
                      <a:pPr marL="0" marR="0" lvl="0" indent="0" algn="just" defTabSz="914400" rtl="0" eaLnBrk="1" fontAlgn="t" latinLnBrk="0" hangingPunct="1">
                        <a:lnSpc>
                          <a:spcPct val="100000"/>
                        </a:lnSpc>
                        <a:spcBef>
                          <a:spcPts val="0"/>
                        </a:spcBef>
                        <a:spcAft>
                          <a:spcPts val="0"/>
                        </a:spcAft>
                        <a:buClrTx/>
                        <a:buSzTx/>
                        <a:buFontTx/>
                        <a:buNone/>
                        <a:tabLst/>
                        <a:defRPr/>
                      </a:pPr>
                      <a:r>
                        <a:rPr lang="en-US" sz="1800" b="1" i="0" u="none" strike="noStrike" kern="1200" dirty="0">
                          <a:solidFill>
                            <a:srgbClr val="000000"/>
                          </a:solidFill>
                          <a:effectLst/>
                          <a:latin typeface="+mj-lt"/>
                          <a:ea typeface="+mn-ea"/>
                          <a:cs typeface="+mn-cs"/>
                        </a:rPr>
                        <a:t>Does not Include NR who does not have PE in India</a:t>
                      </a:r>
                      <a:r>
                        <a:rPr lang="en-US" sz="1800" b="0" i="0" u="none" strike="noStrike" kern="1200" dirty="0">
                          <a:solidFill>
                            <a:srgbClr val="000000"/>
                          </a:solidFill>
                          <a:effectLst/>
                          <a:latin typeface="+mj-lt"/>
                          <a:ea typeface="+mn-ea"/>
                          <a:cs typeface="+mn-cs"/>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43771084"/>
                  </a:ext>
                </a:extLst>
              </a:tr>
              <a:tr h="915920">
                <a:tc>
                  <a:txBody>
                    <a:bodyPr/>
                    <a:lstStyle/>
                    <a:p>
                      <a:pPr algn="l" fontAlgn="t"/>
                      <a:r>
                        <a:rPr lang="en-US" sz="1800" b="1" i="0" u="none" strike="noStrike" dirty="0">
                          <a:solidFill>
                            <a:srgbClr val="000000"/>
                          </a:solidFill>
                          <a:effectLst/>
                          <a:latin typeface="+mj-lt"/>
                        </a:rPr>
                        <a:t>Rate of TCS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00" b="0" i="0" u="none" strike="noStrike" dirty="0">
                          <a:solidFill>
                            <a:srgbClr val="000000"/>
                          </a:solidFill>
                          <a:effectLst/>
                          <a:latin typeface="+mj-lt"/>
                        </a:rPr>
                        <a:t>Higher of </a:t>
                      </a:r>
                    </a:p>
                    <a:p>
                      <a:pPr marL="342900" indent="-342900" algn="just" fontAlgn="t">
                        <a:buAutoNum type="alphaLcPeriod"/>
                      </a:pPr>
                      <a:r>
                        <a:rPr lang="en-US" sz="1800" b="0" i="0" u="none" strike="noStrike" dirty="0">
                          <a:solidFill>
                            <a:srgbClr val="000000"/>
                          </a:solidFill>
                          <a:effectLst/>
                          <a:latin typeface="+mj-lt"/>
                        </a:rPr>
                        <a:t>2X the rate in relevant Section</a:t>
                      </a:r>
                    </a:p>
                    <a:p>
                      <a:pPr marL="342900" indent="-342900" algn="just" fontAlgn="t">
                        <a:buAutoNum type="alphaLcPeriod"/>
                      </a:pPr>
                      <a:r>
                        <a:rPr lang="en-US" sz="1800" b="0" i="0" u="none" strike="noStrike" dirty="0">
                          <a:solidFill>
                            <a:srgbClr val="000000"/>
                          </a:solidFill>
                          <a:effectLst/>
                          <a:latin typeface="+mj-lt"/>
                        </a:rPr>
                        <a:t>5%</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4157111628"/>
                  </a:ext>
                </a:extLst>
              </a:tr>
              <a:tr h="613968">
                <a:tc>
                  <a:txBody>
                    <a:bodyPr/>
                    <a:lstStyle/>
                    <a:p>
                      <a:pPr algn="l" fontAlgn="t"/>
                      <a:r>
                        <a:rPr lang="en-US" sz="1800" b="1" i="0" u="none" strike="noStrike" dirty="0">
                          <a:solidFill>
                            <a:srgbClr val="000000"/>
                          </a:solidFill>
                          <a:effectLst/>
                          <a:latin typeface="+mj-lt"/>
                        </a:rPr>
                        <a:t>Rate in case both Sec 206CC and Sec 206CCA applicable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just" fontAlgn="t"/>
                      <a:r>
                        <a:rPr lang="en-US" sz="1800" b="0" i="0" u="none" strike="noStrike" dirty="0">
                          <a:solidFill>
                            <a:srgbClr val="000000"/>
                          </a:solidFill>
                          <a:effectLst/>
                          <a:latin typeface="+mj-lt"/>
                        </a:rPr>
                        <a:t>Higher of the rates provided in both the Section</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76335658"/>
                  </a:ext>
                </a:extLst>
              </a:tr>
              <a:tr h="504279">
                <a:tc>
                  <a:txBody>
                    <a:bodyPr/>
                    <a:lstStyle/>
                    <a:p>
                      <a:pPr algn="l" fontAlgn="t"/>
                      <a:r>
                        <a:rPr lang="en-US" sz="1800" b="1" i="0" u="none" strike="noStrike" dirty="0">
                          <a:solidFill>
                            <a:srgbClr val="000000"/>
                          </a:solidFill>
                          <a:effectLst/>
                          <a:latin typeface="+mj-lt"/>
                        </a:rPr>
                        <a:t>Applicable from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just" fontAlgn="t"/>
                      <a:r>
                        <a:rPr lang="en-US" sz="1800" b="0" i="0" u="none" strike="noStrike" dirty="0">
                          <a:solidFill>
                            <a:srgbClr val="000000"/>
                          </a:solidFill>
                          <a:effectLst/>
                          <a:latin typeface="+mj-lt"/>
                        </a:rPr>
                        <a:t>1st July, 2021</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251371656"/>
                  </a:ext>
                </a:extLst>
              </a:tr>
            </a:tbl>
          </a:graphicData>
        </a:graphic>
      </p:graphicFrame>
    </p:spTree>
    <p:extLst>
      <p:ext uri="{BB962C8B-B14F-4D97-AF65-F5344CB8AC3E}">
        <p14:creationId xmlns:p14="http://schemas.microsoft.com/office/powerpoint/2010/main" val="7025380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xmlns="" id="{C281669B-308A-431B-BAAD-EC03AFF2D394}"/>
              </a:ext>
            </a:extLst>
          </p:cNvPr>
          <p:cNvSpPr>
            <a:spLocks noGrp="1"/>
          </p:cNvSpPr>
          <p:nvPr>
            <p:ph type="subTitle" idx="1"/>
          </p:nvPr>
        </p:nvSpPr>
        <p:spPr>
          <a:xfrm>
            <a:off x="511276" y="924915"/>
            <a:ext cx="10842524" cy="5351157"/>
          </a:xfrm>
        </p:spPr>
        <p:txBody>
          <a:bodyPr>
            <a:normAutofit lnSpcReduction="10000"/>
          </a:bodyPr>
          <a:lstStyle/>
          <a:p>
            <a:pPr indent="-342900" algn="l">
              <a:lnSpc>
                <a:spcPct val="100000"/>
              </a:lnSpc>
              <a:buFont typeface="Arial" panose="020B0604020202020204" pitchFamily="34" charset="0"/>
              <a:buChar char="•"/>
            </a:pPr>
            <a:r>
              <a:rPr lang="en-US" sz="1800" dirty="0">
                <a:latin typeface="+mj-lt"/>
              </a:rPr>
              <a:t>Consequences to be faced in the respective sections, even if </a:t>
            </a:r>
            <a:r>
              <a:rPr lang="en-US" sz="1800" b="1" dirty="0">
                <a:latin typeface="+mj-lt"/>
              </a:rPr>
              <a:t>Belated returns filed</a:t>
            </a:r>
            <a:r>
              <a:rPr lang="en-US" sz="1800" dirty="0">
                <a:latin typeface="+mj-lt"/>
              </a:rPr>
              <a:t>. </a:t>
            </a:r>
          </a:p>
          <a:p>
            <a:pPr indent="-342900" algn="l">
              <a:lnSpc>
                <a:spcPct val="100000"/>
              </a:lnSpc>
              <a:buFont typeface="Arial" panose="020B0604020202020204" pitchFamily="34" charset="0"/>
              <a:buChar char="•"/>
            </a:pPr>
            <a:endParaRPr lang="en-US" sz="1800" b="1" dirty="0">
              <a:latin typeface="+mj-lt"/>
            </a:endParaRPr>
          </a:p>
          <a:p>
            <a:pPr indent="-342900" algn="l">
              <a:lnSpc>
                <a:spcPct val="100000"/>
              </a:lnSpc>
              <a:buFont typeface="Arial" panose="020B0604020202020204" pitchFamily="34" charset="0"/>
              <a:buChar char="•"/>
            </a:pPr>
            <a:r>
              <a:rPr lang="en-US" sz="1800" b="1" dirty="0">
                <a:latin typeface="+mj-lt"/>
              </a:rPr>
              <a:t>Return if filed even in 1 of the 2 immediate preceding previous years</a:t>
            </a:r>
            <a:r>
              <a:rPr lang="en-US" sz="1800" dirty="0">
                <a:latin typeface="+mj-lt"/>
              </a:rPr>
              <a:t>, then the provisions are not applicable. </a:t>
            </a:r>
          </a:p>
          <a:p>
            <a:pPr indent="-342900" algn="l">
              <a:lnSpc>
                <a:spcPct val="100000"/>
              </a:lnSpc>
              <a:buFont typeface="Arial" panose="020B0604020202020204" pitchFamily="34" charset="0"/>
              <a:buChar char="•"/>
            </a:pPr>
            <a:endParaRPr lang="en-US" sz="1800" dirty="0">
              <a:latin typeface="+mj-lt"/>
            </a:endParaRPr>
          </a:p>
          <a:p>
            <a:pPr indent="-342900" algn="l">
              <a:lnSpc>
                <a:spcPct val="100000"/>
              </a:lnSpc>
              <a:buFont typeface="Arial" panose="020B0604020202020204" pitchFamily="34" charset="0"/>
              <a:buChar char="•"/>
            </a:pPr>
            <a:r>
              <a:rPr lang="en-US" sz="1800" dirty="0">
                <a:latin typeface="+mj-lt"/>
              </a:rPr>
              <a:t>Provisions do not consider situation where persons </a:t>
            </a:r>
            <a:r>
              <a:rPr lang="en-US" sz="1800" b="1" dirty="0">
                <a:latin typeface="+mj-lt"/>
              </a:rPr>
              <a:t>not liable to file return of income </a:t>
            </a:r>
          </a:p>
          <a:p>
            <a:pPr marL="344488" algn="l">
              <a:lnSpc>
                <a:spcPct val="100000"/>
              </a:lnSpc>
            </a:pPr>
            <a:r>
              <a:rPr lang="en-US" sz="1800" b="1" dirty="0">
                <a:latin typeface="+mj-lt"/>
              </a:rPr>
              <a:t>Example</a:t>
            </a:r>
            <a:r>
              <a:rPr lang="en-US" sz="1800" dirty="0">
                <a:latin typeface="+mj-lt"/>
              </a:rPr>
              <a:t> : </a:t>
            </a:r>
          </a:p>
          <a:p>
            <a:pPr marL="687388" indent="-342900" algn="l">
              <a:lnSpc>
                <a:spcPct val="100000"/>
              </a:lnSpc>
              <a:buAutoNum type="alphaLcPeriod"/>
            </a:pPr>
            <a:r>
              <a:rPr lang="en-US" sz="1800" dirty="0">
                <a:latin typeface="+mj-lt"/>
              </a:rPr>
              <a:t>Specified Super senior citizen not required to file return if TDS deducted u/s. 194P</a:t>
            </a:r>
          </a:p>
          <a:p>
            <a:pPr marL="687388" indent="-342900" algn="l">
              <a:lnSpc>
                <a:spcPct val="100000"/>
              </a:lnSpc>
              <a:buAutoNum type="alphaLcPeriod"/>
            </a:pPr>
            <a:endParaRPr lang="en-US" sz="700" dirty="0">
              <a:latin typeface="+mj-lt"/>
            </a:endParaRPr>
          </a:p>
          <a:p>
            <a:pPr marL="687388" indent="-342900" algn="l">
              <a:lnSpc>
                <a:spcPct val="100000"/>
              </a:lnSpc>
              <a:buAutoNum type="alphaLcPeriod"/>
            </a:pPr>
            <a:r>
              <a:rPr lang="en-US" sz="1800" dirty="0">
                <a:latin typeface="+mj-lt"/>
              </a:rPr>
              <a:t>Non residents or Foreign companies not required to file return of Income in India by virtue of exemption granted u/s. 115A(5)</a:t>
            </a:r>
          </a:p>
          <a:p>
            <a:pPr marL="687388" indent="-342900" algn="l">
              <a:lnSpc>
                <a:spcPct val="100000"/>
              </a:lnSpc>
              <a:buAutoNum type="alphaLcPeriod"/>
            </a:pPr>
            <a:endParaRPr lang="en-US" sz="700" dirty="0">
              <a:latin typeface="+mj-lt"/>
            </a:endParaRPr>
          </a:p>
          <a:p>
            <a:pPr marL="687388" indent="-342900" algn="l">
              <a:lnSpc>
                <a:spcPct val="100000"/>
              </a:lnSpc>
              <a:buAutoNum type="alphaLcPeriod"/>
            </a:pPr>
            <a:r>
              <a:rPr lang="en-US" sz="1800" dirty="0">
                <a:latin typeface="+mj-lt"/>
              </a:rPr>
              <a:t>Ecommerce operator deducting TDS of Farmers (Ecommerce participant) selling agriculture produce who is not required to file income tax return (agriculture income being only source of income)</a:t>
            </a:r>
          </a:p>
          <a:p>
            <a:pPr marL="687388" indent="-342900" algn="l">
              <a:lnSpc>
                <a:spcPct val="100000"/>
              </a:lnSpc>
              <a:buAutoNum type="alphaLcPeriod"/>
            </a:pPr>
            <a:endParaRPr lang="en-US" sz="1050" dirty="0">
              <a:latin typeface="+mj-lt"/>
            </a:endParaRPr>
          </a:p>
          <a:p>
            <a:pPr marL="687388" indent="-342900" algn="l">
              <a:lnSpc>
                <a:spcPct val="100000"/>
              </a:lnSpc>
              <a:buAutoNum type="alphaLcPeriod"/>
            </a:pPr>
            <a:r>
              <a:rPr lang="en-US" sz="1800" dirty="0">
                <a:latin typeface="+mj-lt"/>
              </a:rPr>
              <a:t>Senior Citizen having only interest income not exceeding maximum chargeable limit who forgets to submit Form 15G to the bank. Bank shall deduct TDS at higher rates for non filing of return of previous year. </a:t>
            </a:r>
          </a:p>
        </p:txBody>
      </p:sp>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35</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206AB and Sec 206CCA – Other issues / Considerations </a:t>
            </a:r>
            <a:endParaRPr lang="en-US" sz="3200" b="1" dirty="0">
              <a:latin typeface="+mj-lt"/>
            </a:endParaRPr>
          </a:p>
        </p:txBody>
      </p:sp>
    </p:spTree>
    <p:extLst>
      <p:ext uri="{BB962C8B-B14F-4D97-AF65-F5344CB8AC3E}">
        <p14:creationId xmlns:p14="http://schemas.microsoft.com/office/powerpoint/2010/main" val="12261786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xmlns="" id="{C281669B-308A-431B-BAAD-EC03AFF2D394}"/>
              </a:ext>
            </a:extLst>
          </p:cNvPr>
          <p:cNvSpPr>
            <a:spLocks noGrp="1"/>
          </p:cNvSpPr>
          <p:nvPr>
            <p:ph type="subTitle" idx="1"/>
          </p:nvPr>
        </p:nvSpPr>
        <p:spPr>
          <a:xfrm>
            <a:off x="491612" y="924915"/>
            <a:ext cx="10842524" cy="5351157"/>
          </a:xfrm>
        </p:spPr>
        <p:txBody>
          <a:bodyPr>
            <a:normAutofit/>
          </a:bodyPr>
          <a:lstStyle/>
          <a:p>
            <a:pPr marL="342900" indent="-342900" algn="l">
              <a:lnSpc>
                <a:spcPct val="100000"/>
              </a:lnSpc>
              <a:buFont typeface="Arial" panose="020B0604020202020204" pitchFamily="34" charset="0"/>
              <a:buChar char="•"/>
            </a:pPr>
            <a:r>
              <a:rPr lang="en-US" sz="1800" dirty="0">
                <a:latin typeface="+mj-lt"/>
              </a:rPr>
              <a:t>“Aggregate of TDS and TCS </a:t>
            </a:r>
            <a:r>
              <a:rPr lang="en-US" sz="1800" b="1" dirty="0">
                <a:latin typeface="+mj-lt"/>
              </a:rPr>
              <a:t>in his case </a:t>
            </a:r>
            <a:r>
              <a:rPr lang="en-US" sz="1800" dirty="0">
                <a:latin typeface="+mj-lt"/>
              </a:rPr>
              <a:t>exceed Rs. 50,000/-” words used “</a:t>
            </a:r>
            <a:r>
              <a:rPr lang="en-US" sz="1800" b="1" dirty="0">
                <a:latin typeface="+mj-lt"/>
              </a:rPr>
              <a:t>in his case</a:t>
            </a:r>
            <a:r>
              <a:rPr lang="en-US" sz="1800" dirty="0">
                <a:latin typeface="+mj-lt"/>
              </a:rPr>
              <a:t>” not giving clarity as to threshold limit to be checked for transaction with the </a:t>
            </a:r>
            <a:r>
              <a:rPr lang="en-US" sz="1800" dirty="0" err="1">
                <a:latin typeface="+mj-lt"/>
              </a:rPr>
              <a:t>deductor</a:t>
            </a:r>
            <a:r>
              <a:rPr lang="en-US" sz="1800" dirty="0">
                <a:latin typeface="+mj-lt"/>
              </a:rPr>
              <a:t> or with others also. </a:t>
            </a:r>
          </a:p>
          <a:p>
            <a:pPr indent="-342900" algn="l">
              <a:lnSpc>
                <a:spcPct val="100000"/>
              </a:lnSpc>
              <a:buFont typeface="Arial" panose="020B0604020202020204" pitchFamily="34" charset="0"/>
              <a:buChar char="•"/>
            </a:pPr>
            <a:endParaRPr lang="en-US" sz="1800" dirty="0">
              <a:latin typeface="+mj-lt"/>
            </a:endParaRPr>
          </a:p>
          <a:p>
            <a:pPr marL="342900" indent="-342900" algn="l">
              <a:lnSpc>
                <a:spcPct val="100000"/>
              </a:lnSpc>
              <a:buFont typeface="Arial" panose="020B0604020202020204" pitchFamily="34" charset="0"/>
              <a:buChar char="•"/>
            </a:pPr>
            <a:r>
              <a:rPr lang="en-US" sz="1800" dirty="0">
                <a:latin typeface="+mj-lt"/>
              </a:rPr>
              <a:t>Data of aggregate TDS and TCS deducted / collected by other parties not available or not in control with the </a:t>
            </a:r>
            <a:r>
              <a:rPr lang="en-US" sz="1800" dirty="0" err="1">
                <a:latin typeface="+mj-lt"/>
              </a:rPr>
              <a:t>Deductor</a:t>
            </a:r>
            <a:r>
              <a:rPr lang="en-US" sz="1800" dirty="0">
                <a:latin typeface="+mj-lt"/>
              </a:rPr>
              <a:t> or the Collector and hence better view should be limits to be checked by the </a:t>
            </a:r>
            <a:r>
              <a:rPr lang="en-US" sz="1800" dirty="0" err="1">
                <a:latin typeface="+mj-lt"/>
              </a:rPr>
              <a:t>deductor</a:t>
            </a:r>
            <a:endParaRPr lang="en-US" sz="1800" dirty="0">
              <a:latin typeface="+mj-lt"/>
            </a:endParaRPr>
          </a:p>
          <a:p>
            <a:pPr indent="-342900" algn="l">
              <a:lnSpc>
                <a:spcPct val="100000"/>
              </a:lnSpc>
              <a:buFont typeface="Arial" panose="020B0604020202020204" pitchFamily="34" charset="0"/>
              <a:buChar char="•"/>
            </a:pPr>
            <a:endParaRPr lang="en-US" sz="1800" dirty="0">
              <a:latin typeface="+mj-lt"/>
            </a:endParaRPr>
          </a:p>
          <a:p>
            <a:pPr indent="-342900" algn="l">
              <a:lnSpc>
                <a:spcPct val="100000"/>
              </a:lnSpc>
              <a:buFont typeface="Arial" panose="020B0604020202020204" pitchFamily="34" charset="0"/>
              <a:buChar char="•"/>
            </a:pPr>
            <a:r>
              <a:rPr lang="en-US" sz="1800" dirty="0">
                <a:latin typeface="+mj-lt"/>
              </a:rPr>
              <a:t>Resistance of other party to share ITR copy with the </a:t>
            </a:r>
            <a:r>
              <a:rPr lang="en-US" sz="1800" dirty="0" err="1">
                <a:latin typeface="+mj-lt"/>
              </a:rPr>
              <a:t>Deductor</a:t>
            </a:r>
            <a:r>
              <a:rPr lang="en-US" sz="1800" dirty="0">
                <a:latin typeface="+mj-lt"/>
              </a:rPr>
              <a:t> or the Collector</a:t>
            </a:r>
          </a:p>
          <a:p>
            <a:pPr marL="344488" indent="-344488" algn="l">
              <a:lnSpc>
                <a:spcPct val="100000"/>
              </a:lnSpc>
              <a:buFont typeface="Arial" panose="020B0604020202020204" pitchFamily="34" charset="0"/>
              <a:buChar char="•"/>
            </a:pPr>
            <a:endParaRPr lang="en-US" sz="1800" dirty="0">
              <a:latin typeface="+mj-lt"/>
            </a:endParaRPr>
          </a:p>
          <a:p>
            <a:pPr marL="344488" indent="-344488" algn="l">
              <a:lnSpc>
                <a:spcPct val="100000"/>
              </a:lnSpc>
              <a:buFont typeface="Arial" panose="020B0604020202020204" pitchFamily="34" charset="0"/>
              <a:buChar char="•"/>
            </a:pPr>
            <a:r>
              <a:rPr lang="en-US" sz="1800" dirty="0">
                <a:latin typeface="+mj-lt"/>
              </a:rPr>
              <a:t>“</a:t>
            </a:r>
            <a:r>
              <a:rPr lang="en-US" sz="1800" b="1" dirty="0">
                <a:latin typeface="+mj-lt"/>
              </a:rPr>
              <a:t>ITR Filing Compliance Check</a:t>
            </a:r>
            <a:r>
              <a:rPr lang="en-US" sz="1800" dirty="0">
                <a:latin typeface="+mj-lt"/>
              </a:rPr>
              <a:t>” – Reporting Portal for Scheduled Commercial banks for TDS u/s. 194N. Similar mechanism to be brought in by the government</a:t>
            </a:r>
          </a:p>
          <a:p>
            <a:pPr marL="342900" indent="-342900" algn="l">
              <a:lnSpc>
                <a:spcPct val="100000"/>
              </a:lnSpc>
              <a:buFont typeface="Arial" panose="020B0604020202020204" pitchFamily="34" charset="0"/>
              <a:buChar char="•"/>
            </a:pPr>
            <a:endParaRPr lang="en-US" sz="1800" dirty="0">
              <a:latin typeface="+mj-lt"/>
            </a:endParaRPr>
          </a:p>
          <a:p>
            <a:pPr marL="342900" indent="-342900" algn="l">
              <a:lnSpc>
                <a:spcPct val="100000"/>
              </a:lnSpc>
              <a:buFont typeface="Arial" panose="020B0604020202020204" pitchFamily="34" charset="0"/>
              <a:buChar char="•"/>
            </a:pPr>
            <a:r>
              <a:rPr lang="en-US" sz="1800" dirty="0">
                <a:latin typeface="+mj-lt"/>
              </a:rPr>
              <a:t>Due date for filing original return has not yet expired. In such a case what should the </a:t>
            </a:r>
            <a:r>
              <a:rPr lang="en-US" sz="1800" dirty="0" err="1">
                <a:latin typeface="+mj-lt"/>
              </a:rPr>
              <a:t>deductor</a:t>
            </a:r>
            <a:r>
              <a:rPr lang="en-US" sz="1800" dirty="0">
                <a:latin typeface="+mj-lt"/>
              </a:rPr>
              <a:t> do. Call for a declaration from the payee / </a:t>
            </a:r>
            <a:r>
              <a:rPr lang="en-US" sz="1800" dirty="0" err="1">
                <a:latin typeface="+mj-lt"/>
              </a:rPr>
              <a:t>collectee</a:t>
            </a:r>
            <a:r>
              <a:rPr lang="en-US" sz="1800" dirty="0">
                <a:latin typeface="+mj-lt"/>
              </a:rPr>
              <a:t> that return shall be filed.</a:t>
            </a:r>
          </a:p>
        </p:txBody>
      </p:sp>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36</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206AB and Sec 206CCA – Other issues / Considerations </a:t>
            </a:r>
            <a:endParaRPr lang="en-US" sz="3200" b="1" dirty="0">
              <a:latin typeface="+mj-lt"/>
            </a:endParaRPr>
          </a:p>
        </p:txBody>
      </p:sp>
    </p:spTree>
    <p:extLst>
      <p:ext uri="{BB962C8B-B14F-4D97-AF65-F5344CB8AC3E}">
        <p14:creationId xmlns:p14="http://schemas.microsoft.com/office/powerpoint/2010/main" val="6845750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xmlns="" id="{C281669B-308A-431B-BAAD-EC03AFF2D394}"/>
              </a:ext>
            </a:extLst>
          </p:cNvPr>
          <p:cNvSpPr>
            <a:spLocks noGrp="1"/>
          </p:cNvSpPr>
          <p:nvPr>
            <p:ph type="subTitle" idx="1"/>
          </p:nvPr>
        </p:nvSpPr>
        <p:spPr>
          <a:xfrm>
            <a:off x="511276" y="691686"/>
            <a:ext cx="10842524" cy="5404669"/>
          </a:xfrm>
        </p:spPr>
        <p:txBody>
          <a:bodyPr>
            <a:normAutofit/>
          </a:bodyPr>
          <a:lstStyle/>
          <a:p>
            <a:pPr indent="-342900" algn="l">
              <a:lnSpc>
                <a:spcPct val="100000"/>
              </a:lnSpc>
              <a:buFont typeface="Arial" panose="020B0604020202020204" pitchFamily="34" charset="0"/>
              <a:buChar char="•"/>
            </a:pPr>
            <a:r>
              <a:rPr lang="en-US" sz="1600" b="1" dirty="0">
                <a:latin typeface="+mj-lt"/>
              </a:rPr>
              <a:t>Advance payment to Seller before and after 1</a:t>
            </a:r>
            <a:r>
              <a:rPr lang="en-US" sz="1600" b="1" baseline="30000" dirty="0">
                <a:latin typeface="+mj-lt"/>
              </a:rPr>
              <a:t>st</a:t>
            </a:r>
            <a:r>
              <a:rPr lang="en-US" sz="1600" b="1" dirty="0">
                <a:latin typeface="+mj-lt"/>
              </a:rPr>
              <a:t> July, 2021, for purchases of goods</a:t>
            </a:r>
          </a:p>
          <a:p>
            <a:pPr marL="344488" algn="l">
              <a:lnSpc>
                <a:spcPct val="100000"/>
              </a:lnSpc>
            </a:pPr>
            <a:r>
              <a:rPr lang="en-US" sz="1600" b="1" dirty="0">
                <a:latin typeface="+mj-lt"/>
              </a:rPr>
              <a:t>Before 1</a:t>
            </a:r>
            <a:r>
              <a:rPr lang="en-US" sz="1600" b="1" baseline="30000" dirty="0">
                <a:latin typeface="+mj-lt"/>
              </a:rPr>
              <a:t>st</a:t>
            </a:r>
            <a:r>
              <a:rPr lang="en-US" sz="1600" b="1" dirty="0">
                <a:latin typeface="+mj-lt"/>
              </a:rPr>
              <a:t> July, 2021</a:t>
            </a:r>
            <a:r>
              <a:rPr lang="en-US" sz="1600" dirty="0">
                <a:latin typeface="+mj-lt"/>
              </a:rPr>
              <a:t>- Credit or payment whichever is earlier if falls before 1</a:t>
            </a:r>
            <a:r>
              <a:rPr lang="en-US" sz="1600" baseline="30000" dirty="0">
                <a:latin typeface="+mj-lt"/>
              </a:rPr>
              <a:t>st</a:t>
            </a:r>
            <a:r>
              <a:rPr lang="en-US" sz="1600" dirty="0">
                <a:latin typeface="+mj-lt"/>
              </a:rPr>
              <a:t> July, 2021 then Sec194Q shall not be applicable. However seller shall be liable to collect TCS u/s. 206C(1H).</a:t>
            </a:r>
          </a:p>
          <a:p>
            <a:pPr marL="344488" algn="l">
              <a:lnSpc>
                <a:spcPct val="100000"/>
              </a:lnSpc>
            </a:pPr>
            <a:r>
              <a:rPr lang="en-US" sz="1600" b="1" dirty="0">
                <a:latin typeface="+mj-lt"/>
              </a:rPr>
              <a:t>After 1</a:t>
            </a:r>
            <a:r>
              <a:rPr lang="en-US" sz="1600" b="1" baseline="30000" dirty="0">
                <a:latin typeface="+mj-lt"/>
              </a:rPr>
              <a:t>st</a:t>
            </a:r>
            <a:r>
              <a:rPr lang="en-US" sz="1600" b="1" dirty="0">
                <a:latin typeface="+mj-lt"/>
              </a:rPr>
              <a:t> July, 2021 -  </a:t>
            </a:r>
            <a:r>
              <a:rPr lang="en-US" sz="1600" dirty="0">
                <a:latin typeface="+mj-lt"/>
              </a:rPr>
              <a:t>2 views possible – </a:t>
            </a:r>
            <a:r>
              <a:rPr lang="en-US" sz="1600" b="1" dirty="0">
                <a:latin typeface="+mj-lt"/>
              </a:rPr>
              <a:t>Applicable - </a:t>
            </a:r>
            <a:r>
              <a:rPr lang="en-US" sz="1600" dirty="0">
                <a:latin typeface="+mj-lt"/>
              </a:rPr>
              <a:t>credit or payment whichever is earlier. </a:t>
            </a:r>
            <a:r>
              <a:rPr lang="en-US" sz="1600" b="1" dirty="0">
                <a:latin typeface="+mj-lt"/>
              </a:rPr>
              <a:t>Not applicable </a:t>
            </a:r>
            <a:r>
              <a:rPr lang="en-US" sz="1600" dirty="0">
                <a:latin typeface="+mj-lt"/>
              </a:rPr>
              <a:t>– Sec 4 states TDS shall be deductible on income chargeable to tax, since advance in not income of the seller, than no liability to deduct TDS.</a:t>
            </a:r>
          </a:p>
          <a:p>
            <a:pPr indent="-344488" algn="l">
              <a:lnSpc>
                <a:spcPct val="100000"/>
              </a:lnSpc>
              <a:buFont typeface="Arial" panose="020B0604020202020204" pitchFamily="34" charset="0"/>
              <a:buChar char="•"/>
            </a:pPr>
            <a:endParaRPr lang="en-US" sz="800" b="1" dirty="0">
              <a:latin typeface="+mj-lt"/>
            </a:endParaRPr>
          </a:p>
          <a:p>
            <a:pPr indent="-344488" algn="l">
              <a:lnSpc>
                <a:spcPct val="100000"/>
              </a:lnSpc>
              <a:buFont typeface="Arial" panose="020B0604020202020204" pitchFamily="34" charset="0"/>
              <a:buChar char="•"/>
            </a:pPr>
            <a:r>
              <a:rPr lang="en-US" sz="1600" b="1" dirty="0">
                <a:latin typeface="+mj-lt"/>
              </a:rPr>
              <a:t>TDS applicable on branch Transfers</a:t>
            </a:r>
          </a:p>
          <a:p>
            <a:pPr marL="344488" algn="l">
              <a:lnSpc>
                <a:spcPct val="100000"/>
              </a:lnSpc>
            </a:pPr>
            <a:r>
              <a:rPr lang="en-US" sz="1600" dirty="0">
                <a:latin typeface="+mj-lt"/>
              </a:rPr>
              <a:t>Pre requisite of a buyer and a seller and hence TDS not applicable on branch transfers </a:t>
            </a:r>
          </a:p>
          <a:p>
            <a:pPr indent="-344488" algn="l">
              <a:lnSpc>
                <a:spcPct val="100000"/>
              </a:lnSpc>
              <a:buFont typeface="Arial" panose="020B0604020202020204" pitchFamily="34" charset="0"/>
              <a:buChar char="•"/>
            </a:pPr>
            <a:endParaRPr lang="en-US" sz="1100" b="1" dirty="0">
              <a:latin typeface="+mj-lt"/>
            </a:endParaRPr>
          </a:p>
          <a:p>
            <a:pPr indent="-344488" algn="l">
              <a:lnSpc>
                <a:spcPct val="100000"/>
              </a:lnSpc>
              <a:spcBef>
                <a:spcPts val="0"/>
              </a:spcBef>
              <a:buFont typeface="Arial" panose="020B0604020202020204" pitchFamily="34" charset="0"/>
              <a:buChar char="•"/>
            </a:pPr>
            <a:r>
              <a:rPr lang="en-US" sz="1600" b="1" dirty="0">
                <a:latin typeface="+mj-lt"/>
              </a:rPr>
              <a:t>Seller having multiple units, then purchases to be aggregated for TDS applicability</a:t>
            </a:r>
          </a:p>
          <a:p>
            <a:pPr marL="344488" algn="l">
              <a:lnSpc>
                <a:spcPct val="100000"/>
              </a:lnSpc>
            </a:pPr>
            <a:r>
              <a:rPr lang="en-US" sz="1600" dirty="0">
                <a:latin typeface="+mj-lt"/>
              </a:rPr>
              <a:t>Purchases shall be aggregated to compute threshold limit, if the multiple units fall under the same PAN of the seller.</a:t>
            </a:r>
          </a:p>
          <a:p>
            <a:pPr indent="-344488" algn="l">
              <a:lnSpc>
                <a:spcPct val="100000"/>
              </a:lnSpc>
              <a:buFont typeface="Arial" panose="020B0604020202020204" pitchFamily="34" charset="0"/>
              <a:buChar char="•"/>
            </a:pPr>
            <a:endParaRPr lang="en-US" sz="900" b="1" dirty="0">
              <a:latin typeface="+mj-lt"/>
            </a:endParaRPr>
          </a:p>
          <a:p>
            <a:pPr indent="-344488" algn="l">
              <a:lnSpc>
                <a:spcPct val="100000"/>
              </a:lnSpc>
              <a:buFont typeface="Arial" panose="020B0604020202020204" pitchFamily="34" charset="0"/>
              <a:buChar char="•"/>
            </a:pPr>
            <a:r>
              <a:rPr lang="en-US" sz="1600" b="1" dirty="0">
                <a:latin typeface="+mj-lt"/>
              </a:rPr>
              <a:t>Whether barter transactions covered under the scope of TDS u/s. 194Q and TCS u/s. 206C(1H)</a:t>
            </a:r>
          </a:p>
          <a:p>
            <a:pPr indent="-344488" algn="l">
              <a:lnSpc>
                <a:spcPct val="100000"/>
              </a:lnSpc>
              <a:buFont typeface="Arial" panose="020B0604020202020204" pitchFamily="34" charset="0"/>
              <a:buChar char="•"/>
            </a:pPr>
            <a:r>
              <a:rPr lang="en-US" sz="1600" b="1" dirty="0">
                <a:latin typeface="+mj-lt"/>
              </a:rPr>
              <a:t>Sales, Turnover, or gross receipts – whether GST shall be considered while determining the threshold limit</a:t>
            </a:r>
          </a:p>
          <a:p>
            <a:pPr indent="-344488" algn="l">
              <a:lnSpc>
                <a:spcPct val="100000"/>
              </a:lnSpc>
              <a:buFont typeface="Arial" panose="020B0604020202020204" pitchFamily="34" charset="0"/>
              <a:buChar char="•"/>
            </a:pPr>
            <a:r>
              <a:rPr lang="en-US" sz="1600" b="1" dirty="0">
                <a:latin typeface="+mj-lt"/>
              </a:rPr>
              <a:t>Purchase of Goods / Sale of Goods - whether GST shall be considered while determining the threshold limit</a:t>
            </a:r>
          </a:p>
          <a:p>
            <a:pPr marL="344488" indent="-344488" algn="l">
              <a:lnSpc>
                <a:spcPct val="100000"/>
              </a:lnSpc>
              <a:buFont typeface="Arial" panose="020B0604020202020204" pitchFamily="34" charset="0"/>
              <a:buChar char="•"/>
            </a:pPr>
            <a:r>
              <a:rPr lang="en-US" sz="1600" b="1" dirty="0" err="1">
                <a:latin typeface="+mj-lt"/>
              </a:rPr>
              <a:t>Adhoc</a:t>
            </a:r>
            <a:r>
              <a:rPr lang="en-US" sz="1600" b="1" dirty="0">
                <a:latin typeface="+mj-lt"/>
              </a:rPr>
              <a:t> on account payments received by the Seller – TCS u/s. 206C(1H) – </a:t>
            </a:r>
            <a:r>
              <a:rPr lang="en-US" sz="1600" dirty="0">
                <a:latin typeface="+mj-lt"/>
              </a:rPr>
              <a:t>Grossing up to be done for GST &amp; TDS both</a:t>
            </a:r>
          </a:p>
        </p:txBody>
      </p:sp>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37</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194Q – Other issues / Considerations </a:t>
            </a:r>
            <a:endParaRPr lang="en-US" sz="3200" b="1" dirty="0">
              <a:latin typeface="+mj-lt"/>
            </a:endParaRPr>
          </a:p>
        </p:txBody>
      </p:sp>
    </p:spTree>
    <p:extLst>
      <p:ext uri="{BB962C8B-B14F-4D97-AF65-F5344CB8AC3E}">
        <p14:creationId xmlns:p14="http://schemas.microsoft.com/office/powerpoint/2010/main" val="494405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latin typeface="Georgia" panose="02040502050405020303" pitchFamily="18" charset="0"/>
              </a:rPr>
              <a:t>09 November, 2022</a:t>
            </a:r>
          </a:p>
        </p:txBody>
      </p:sp>
      <p:sp>
        <p:nvSpPr>
          <p:cNvPr id="5" name="Footer Placeholder 4"/>
          <p:cNvSpPr>
            <a:spLocks noGrp="1"/>
          </p:cNvSpPr>
          <p:nvPr>
            <p:ph type="ftr" sz="quarter" idx="11"/>
          </p:nvPr>
        </p:nvSpPr>
        <p:spPr>
          <a:xfrm>
            <a:off x="4047931" y="6356350"/>
            <a:ext cx="4114800" cy="365125"/>
          </a:xfrm>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38</a:t>
            </a:fld>
            <a:endParaRPr lang="en-US" dirty="0">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20741" y="2810430"/>
            <a:ext cx="11409142" cy="784830"/>
          </a:xfrm>
          <a:prstGeom prst="rect">
            <a:avLst/>
          </a:prstGeom>
          <a:noFill/>
        </p:spPr>
        <p:txBody>
          <a:bodyPr wrap="square" rtlCol="0">
            <a:spAutoFit/>
          </a:bodyPr>
          <a:lstStyle/>
          <a:p>
            <a:pPr algn="ctr"/>
            <a:r>
              <a:rPr lang="en-US" sz="4500" b="1" dirty="0">
                <a:latin typeface="+mj-lt"/>
              </a:rPr>
              <a:t>TDS / TCS AMENDMENTS IN FINANCE ACT 2020</a:t>
            </a:r>
          </a:p>
        </p:txBody>
      </p:sp>
    </p:spTree>
    <p:extLst>
      <p:ext uri="{BB962C8B-B14F-4D97-AF65-F5344CB8AC3E}">
        <p14:creationId xmlns:p14="http://schemas.microsoft.com/office/powerpoint/2010/main" val="870518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55912" y="6366762"/>
            <a:ext cx="2725488" cy="359378"/>
          </a:xfrm>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a:xfrm>
            <a:off x="4065168" y="6366762"/>
            <a:ext cx="4088231" cy="359378"/>
          </a:xfrm>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a:xfrm>
            <a:off x="8628312" y="6366762"/>
            <a:ext cx="2725488" cy="359378"/>
          </a:xfrm>
        </p:spPr>
        <p:txBody>
          <a:bodyPr/>
          <a:lstStyle/>
          <a:p>
            <a:pPr algn="ctr"/>
            <a:fld id="{DDE6C544-D191-447F-BB85-3DD2BD02548C}" type="slidenum">
              <a:rPr lang="en-US" smtClean="0">
                <a:latin typeface="Georgia" panose="02040502050405020303" pitchFamily="18" charset="0"/>
              </a:rPr>
              <a:pPr algn="ctr"/>
              <a:t>39</a:t>
            </a:fld>
            <a:endParaRPr lang="en-US">
              <a:latin typeface="Georgia" panose="02040502050405020303" pitchFamily="18" charset="0"/>
            </a:endParaRPr>
          </a:p>
        </p:txBody>
      </p:sp>
      <p:cxnSp>
        <p:nvCxnSpPr>
          <p:cNvPr id="8" name="Straight Connector 7"/>
          <p:cNvCxnSpPr>
            <a:cxnSpLocks/>
          </p:cNvCxnSpPr>
          <p:nvPr/>
        </p:nvCxnSpPr>
        <p:spPr>
          <a:xfrm>
            <a:off x="78722" y="636036"/>
            <a:ext cx="12113278"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flipV="1">
            <a:off x="78722" y="6307494"/>
            <a:ext cx="12113278" cy="343"/>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78756" y="37739"/>
            <a:ext cx="11465148" cy="523220"/>
          </a:xfrm>
          <a:prstGeom prst="rect">
            <a:avLst/>
          </a:prstGeom>
          <a:noFill/>
        </p:spPr>
        <p:txBody>
          <a:bodyPr wrap="square" rtlCol="0">
            <a:spAutoFit/>
          </a:bodyPr>
          <a:lstStyle/>
          <a:p>
            <a:pPr algn="ctr"/>
            <a:r>
              <a:rPr lang="en-IN" sz="2800" b="1" dirty="0">
                <a:latin typeface="+mj-lt"/>
              </a:rPr>
              <a:t>Sec 194-O – TDS on Ecommerce Transactions</a:t>
            </a:r>
            <a:endParaRPr lang="en-US" sz="2800" b="1" dirty="0">
              <a:latin typeface="+mj-lt"/>
            </a:endParaRPr>
          </a:p>
        </p:txBody>
      </p:sp>
      <p:graphicFrame>
        <p:nvGraphicFramePr>
          <p:cNvPr id="7" name="Table 6">
            <a:extLst>
              <a:ext uri="{FF2B5EF4-FFF2-40B4-BE49-F238E27FC236}">
                <a16:creationId xmlns:a16="http://schemas.microsoft.com/office/drawing/2014/main" xmlns="" id="{7DDBED1F-6501-40B2-B111-E1E6DFE7A710}"/>
              </a:ext>
            </a:extLst>
          </p:cNvPr>
          <p:cNvGraphicFramePr>
            <a:graphicFrameLocks noGrp="1"/>
          </p:cNvGraphicFramePr>
          <p:nvPr/>
        </p:nvGraphicFramePr>
        <p:xfrm>
          <a:off x="1101212" y="806247"/>
          <a:ext cx="10323872" cy="4871107"/>
        </p:xfrm>
        <a:graphic>
          <a:graphicData uri="http://schemas.openxmlformats.org/drawingml/2006/table">
            <a:tbl>
              <a:tblPr/>
              <a:tblGrid>
                <a:gridCol w="3313472">
                  <a:extLst>
                    <a:ext uri="{9D8B030D-6E8A-4147-A177-3AD203B41FA5}">
                      <a16:colId xmlns:a16="http://schemas.microsoft.com/office/drawing/2014/main" xmlns="" val="3261344567"/>
                    </a:ext>
                  </a:extLst>
                </a:gridCol>
                <a:gridCol w="7010400">
                  <a:extLst>
                    <a:ext uri="{9D8B030D-6E8A-4147-A177-3AD203B41FA5}">
                      <a16:colId xmlns:a16="http://schemas.microsoft.com/office/drawing/2014/main" xmlns="" val="2290528209"/>
                    </a:ext>
                  </a:extLst>
                </a:gridCol>
              </a:tblGrid>
              <a:tr h="244526">
                <a:tc>
                  <a:txBody>
                    <a:bodyPr/>
                    <a:lstStyle/>
                    <a:p>
                      <a:pPr algn="l" rtl="0" fontAlgn="t"/>
                      <a:r>
                        <a:rPr lang="en-US" sz="1600" b="1" i="0" u="none" strike="noStrike">
                          <a:solidFill>
                            <a:srgbClr val="000000"/>
                          </a:solidFill>
                          <a:effectLst/>
                          <a:latin typeface="Calibri Light" panose="020F0302020204030204" pitchFamily="34" charset="0"/>
                        </a:rPr>
                        <a:t>Nature of Expenses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dirty="0">
                          <a:solidFill>
                            <a:srgbClr val="000000"/>
                          </a:solidFill>
                          <a:effectLst/>
                          <a:latin typeface="Calibri Light" panose="020F0302020204030204" pitchFamily="34" charset="0"/>
                        </a:rPr>
                        <a:t>Sale of Goods or services on ecommerce platform</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613515539"/>
                  </a:ext>
                </a:extLst>
              </a:tr>
              <a:tr h="244526">
                <a:tc rowSpan="2">
                  <a:txBody>
                    <a:bodyPr/>
                    <a:lstStyle/>
                    <a:p>
                      <a:pPr algn="l" rtl="0" fontAlgn="t"/>
                      <a:r>
                        <a:rPr lang="en-US" sz="1600" b="1" i="0" u="none" strike="noStrike" dirty="0">
                          <a:solidFill>
                            <a:srgbClr val="000000"/>
                          </a:solidFill>
                          <a:effectLst/>
                          <a:latin typeface="Calibri Light" panose="020F0302020204030204" pitchFamily="34" charset="0"/>
                        </a:rPr>
                        <a:t>Liability 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E-commerce operator </a:t>
                      </a:r>
                      <a:r>
                        <a:rPr lang="en-US" sz="1600" b="1" i="0" u="none" strike="noStrike" dirty="0">
                          <a:solidFill>
                            <a:srgbClr val="000000"/>
                          </a:solidFill>
                          <a:effectLst/>
                          <a:latin typeface="Calibri Light" panose="020F0302020204030204" pitchFamily="34" charset="0"/>
                        </a:rPr>
                        <a:t>(Resident as well as Non Resident)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395179888"/>
                  </a:ext>
                </a:extLst>
              </a:tr>
              <a:tr h="733577">
                <a:tc vMerge="1">
                  <a:txBody>
                    <a:bodyPr/>
                    <a:lstStyle/>
                    <a:p>
                      <a:endParaRPr lang="en-US"/>
                    </a:p>
                  </a:txBody>
                  <a:tcPr/>
                </a:tc>
                <a:tc>
                  <a:txBody>
                    <a:bodyPr/>
                    <a:lstStyle/>
                    <a:p>
                      <a:pPr algn="just" rtl="0" fontAlgn="t"/>
                      <a:r>
                        <a:rPr lang="en-US" sz="1600" b="0" i="0" u="none" strike="noStrike" dirty="0">
                          <a:solidFill>
                            <a:srgbClr val="000000"/>
                          </a:solidFill>
                          <a:effectLst/>
                          <a:latin typeface="Calibri Light" panose="020F0302020204030204" pitchFamily="34" charset="0"/>
                        </a:rPr>
                        <a:t>A person who owns, operated or manages digital or electronic facility or platform for ecommerce transactions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83045111"/>
                  </a:ext>
                </a:extLst>
              </a:tr>
              <a:tr h="912269">
                <a:tc>
                  <a:txBody>
                    <a:bodyPr/>
                    <a:lstStyle/>
                    <a:p>
                      <a:pPr algn="l" rtl="0" fontAlgn="t"/>
                      <a:r>
                        <a:rPr lang="en-US" sz="1600" b="1" i="0" u="none" strike="noStrike" dirty="0">
                          <a:solidFill>
                            <a:srgbClr val="000000"/>
                          </a:solidFill>
                          <a:effectLst/>
                          <a:latin typeface="Calibri Light" panose="020F0302020204030204" pitchFamily="34" charset="0"/>
                        </a:rPr>
                        <a:t>TDS to be deducted in case of</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rtl="0" fontAlgn="t"/>
                      <a:r>
                        <a:rPr lang="en-US" sz="1600" b="0" i="0" u="none" strike="noStrike">
                          <a:solidFill>
                            <a:srgbClr val="000000"/>
                          </a:solidFill>
                          <a:effectLst/>
                          <a:latin typeface="Calibri Light" panose="020F0302020204030204" pitchFamily="34" charset="0"/>
                        </a:rPr>
                        <a:t>E-commerce  participant</a:t>
                      </a:r>
                      <a:r>
                        <a:rPr lang="en-US" sz="1600" b="0" i="0" u="none" strike="noStrike" dirty="0">
                          <a:solidFill>
                            <a:srgbClr val="000000"/>
                          </a:solidFill>
                          <a:effectLst/>
                          <a:latin typeface="Calibri Light" panose="020F0302020204030204" pitchFamily="34" charset="0"/>
                        </a:rPr>
                        <a:t/>
                      </a:r>
                      <a:br>
                        <a:rPr lang="en-US" sz="1600" b="0" i="0" u="none" strike="noStrike" dirty="0">
                          <a:solidFill>
                            <a:srgbClr val="000000"/>
                          </a:solidFill>
                          <a:effectLst/>
                          <a:latin typeface="Calibri Light" panose="020F0302020204030204" pitchFamily="34" charset="0"/>
                        </a:rPr>
                      </a:br>
                      <a:r>
                        <a:rPr lang="en-US" sz="1600" b="0" i="0" u="none" strike="noStrike" dirty="0">
                          <a:solidFill>
                            <a:srgbClr val="000000"/>
                          </a:solidFill>
                          <a:effectLst/>
                          <a:latin typeface="Calibri Light" panose="020F0302020204030204" pitchFamily="34" charset="0"/>
                        </a:rPr>
                        <a:t>A person </a:t>
                      </a:r>
                      <a:r>
                        <a:rPr lang="en-US" sz="1600" b="1" i="0" u="none" strike="noStrike" dirty="0">
                          <a:solidFill>
                            <a:srgbClr val="000000"/>
                          </a:solidFill>
                          <a:effectLst/>
                          <a:latin typeface="Calibri Light" panose="020F0302020204030204" pitchFamily="34" charset="0"/>
                        </a:rPr>
                        <a:t>Resident in India </a:t>
                      </a:r>
                      <a:r>
                        <a:rPr lang="en-US" sz="1600" b="0" i="0" u="none" strike="noStrike" dirty="0">
                          <a:solidFill>
                            <a:srgbClr val="000000"/>
                          </a:solidFill>
                          <a:effectLst/>
                          <a:latin typeface="Calibri Light" panose="020F0302020204030204" pitchFamily="34" charset="0"/>
                        </a:rPr>
                        <a:t>selling goods or providing services or both on ecommerce platform</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1527860751"/>
                  </a:ext>
                </a:extLst>
              </a:tr>
              <a:tr h="978103">
                <a:tc>
                  <a:txBody>
                    <a:bodyPr/>
                    <a:lstStyle/>
                    <a:p>
                      <a:pPr algn="l" rtl="0" fontAlgn="t"/>
                      <a:r>
                        <a:rPr lang="en-US" sz="1600" b="1" i="0" u="none" strike="noStrike" dirty="0">
                          <a:solidFill>
                            <a:srgbClr val="000000"/>
                          </a:solidFill>
                          <a:effectLst/>
                          <a:latin typeface="Calibri Light" panose="020F0302020204030204" pitchFamily="34" charset="0"/>
                        </a:rPr>
                        <a:t>TDS not to be deducted in case of</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a:solidFill>
                            <a:srgbClr val="000000"/>
                          </a:solidFill>
                          <a:effectLst/>
                          <a:latin typeface="Calibri Light" panose="020F0302020204030204" pitchFamily="34" charset="0"/>
                        </a:rPr>
                        <a:t>Ecommerce participant being </a:t>
                      </a:r>
                      <a:r>
                        <a:rPr lang="en-US" sz="1600" b="1" i="0" u="none" strike="noStrike">
                          <a:solidFill>
                            <a:srgbClr val="000000"/>
                          </a:solidFill>
                          <a:effectLst/>
                          <a:latin typeface="Calibri Light" panose="020F0302020204030204" pitchFamily="34" charset="0"/>
                        </a:rPr>
                        <a:t>Individual or HUF </a:t>
                      </a:r>
                      <a:r>
                        <a:rPr lang="en-US" sz="1600" b="0" i="0" u="none" strike="noStrike">
                          <a:solidFill>
                            <a:srgbClr val="000000"/>
                          </a:solidFill>
                          <a:effectLst/>
                          <a:latin typeface="Calibri Light" panose="020F0302020204030204" pitchFamily="34" charset="0"/>
                        </a:rPr>
                        <a:t>whose gross amount of sales or service or both </a:t>
                      </a:r>
                      <a:r>
                        <a:rPr lang="en-US" sz="1600" b="1" i="0" u="none" strike="noStrike">
                          <a:solidFill>
                            <a:srgbClr val="000000"/>
                          </a:solidFill>
                          <a:effectLst/>
                          <a:latin typeface="Calibri Light" panose="020F0302020204030204" pitchFamily="34" charset="0"/>
                        </a:rPr>
                        <a:t>does not exceed Rs. 5 lakhs </a:t>
                      </a:r>
                      <a:r>
                        <a:rPr lang="en-US" sz="1600" b="0" i="0" u="none" strike="noStrike">
                          <a:solidFill>
                            <a:srgbClr val="000000"/>
                          </a:solidFill>
                          <a:effectLst/>
                          <a:latin typeface="Calibri Light" panose="020F0302020204030204" pitchFamily="34" charset="0"/>
                        </a:rPr>
                        <a:t>during the FY and </a:t>
                      </a:r>
                      <a:r>
                        <a:rPr lang="en-US" sz="1600" b="1" i="0" u="none" strike="noStrike">
                          <a:solidFill>
                            <a:srgbClr val="000000"/>
                          </a:solidFill>
                          <a:effectLst/>
                          <a:latin typeface="Calibri Light" panose="020F0302020204030204" pitchFamily="34" charset="0"/>
                        </a:rPr>
                        <a:t>he has furnished PAN or Aadhar number</a:t>
                      </a:r>
                      <a:endParaRPr lang="en-US" sz="1600" b="0" i="0" u="none" strike="noStrike">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50232097"/>
                  </a:ext>
                </a:extLst>
              </a:tr>
              <a:tr h="244526">
                <a:tc>
                  <a:txBody>
                    <a:bodyPr/>
                    <a:lstStyle/>
                    <a:p>
                      <a:pPr algn="l" rtl="0" fontAlgn="t"/>
                      <a:r>
                        <a:rPr lang="en-US" sz="1600" b="1" i="0" u="none" strike="noStrike">
                          <a:solidFill>
                            <a:srgbClr val="000000"/>
                          </a:solidFill>
                          <a:effectLst/>
                          <a:latin typeface="Calibri Light" panose="020F0302020204030204" pitchFamily="34" charset="0"/>
                        </a:rPr>
                        <a:t>Threshold Limit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a:solidFill>
                            <a:srgbClr val="000000"/>
                          </a:solidFill>
                          <a:effectLst/>
                          <a:latin typeface="Calibri Light" panose="020F0302020204030204" pitchFamily="34" charset="0"/>
                        </a:rPr>
                        <a:t>No limit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880500985"/>
                  </a:ext>
                </a:extLst>
              </a:tr>
              <a:tr h="244526">
                <a:tc>
                  <a:txBody>
                    <a:bodyPr/>
                    <a:lstStyle/>
                    <a:p>
                      <a:pPr algn="l" rtl="0" fontAlgn="t"/>
                      <a:r>
                        <a:rPr lang="en-US" sz="1600" b="1" i="0" u="none" strike="noStrike" dirty="0">
                          <a:solidFill>
                            <a:srgbClr val="000000"/>
                          </a:solidFill>
                          <a:effectLst/>
                          <a:latin typeface="Calibri Light" panose="020F0302020204030204" pitchFamily="34" charset="0"/>
                        </a:rPr>
                        <a:t>Rate of TDS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1% on sale or service or both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46762619"/>
                  </a:ext>
                </a:extLst>
              </a:tr>
              <a:tr h="489051">
                <a:tc>
                  <a:txBody>
                    <a:bodyPr/>
                    <a:lstStyle/>
                    <a:p>
                      <a:pPr algn="l" rtl="0" fontAlgn="t"/>
                      <a:r>
                        <a:rPr lang="en-US" sz="1600" b="1" i="0" u="none" strike="noStrike">
                          <a:solidFill>
                            <a:srgbClr val="000000"/>
                          </a:solidFill>
                          <a:effectLst/>
                          <a:latin typeface="Calibri Light" panose="020F0302020204030204" pitchFamily="34" charset="0"/>
                        </a:rPr>
                        <a:t>Time of deductibility</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a:solidFill>
                            <a:srgbClr val="000000"/>
                          </a:solidFill>
                          <a:effectLst/>
                          <a:latin typeface="Calibri Light" panose="020F0302020204030204" pitchFamily="34" charset="0"/>
                        </a:rPr>
                        <a:t>At the time of credit or payment whichever is earlier</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2997369520"/>
                  </a:ext>
                </a:extLst>
              </a:tr>
              <a:tr h="244526">
                <a:tc>
                  <a:txBody>
                    <a:bodyPr/>
                    <a:lstStyle/>
                    <a:p>
                      <a:pPr algn="l" rtl="0" fontAlgn="t"/>
                      <a:r>
                        <a:rPr lang="en-US" sz="1600" b="1" i="0" u="none" strike="noStrike">
                          <a:solidFill>
                            <a:srgbClr val="000000"/>
                          </a:solidFill>
                          <a:effectLst/>
                          <a:latin typeface="Calibri Light" panose="020F0302020204030204" pitchFamily="34" charset="0"/>
                        </a:rPr>
                        <a:t>Applicable from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a:solidFill>
                            <a:srgbClr val="000000"/>
                          </a:solidFill>
                          <a:effectLst/>
                          <a:latin typeface="Calibri Light" panose="020F0302020204030204" pitchFamily="34" charset="0"/>
                        </a:rPr>
                        <a:t>1st October, 2020</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00492401"/>
                  </a:ext>
                </a:extLst>
              </a:tr>
              <a:tr h="500807">
                <a:tc>
                  <a:txBody>
                    <a:bodyPr/>
                    <a:lstStyle/>
                    <a:p>
                      <a:pPr algn="l" rtl="0" fontAlgn="t"/>
                      <a:r>
                        <a:rPr lang="en-US" sz="1600" b="1" i="0" u="none" strike="noStrike">
                          <a:solidFill>
                            <a:srgbClr val="000000"/>
                          </a:solidFill>
                          <a:effectLst/>
                          <a:latin typeface="Calibri Light" panose="020F0302020204030204" pitchFamily="34" charset="0"/>
                        </a:rPr>
                        <a:t>Amount deemed to be credited or paid by Ecommerce operator</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dirty="0">
                          <a:solidFill>
                            <a:srgbClr val="000000"/>
                          </a:solidFill>
                          <a:effectLst/>
                          <a:latin typeface="Calibri Light" panose="020F0302020204030204" pitchFamily="34" charset="0"/>
                        </a:rPr>
                        <a:t>Purchaser of goods or recipient directly making payment to the Ecommerce participant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332820771"/>
                  </a:ext>
                </a:extLst>
              </a:tr>
            </a:tbl>
          </a:graphicData>
        </a:graphic>
      </p:graphicFrame>
    </p:spTree>
    <p:extLst>
      <p:ext uri="{BB962C8B-B14F-4D97-AF65-F5344CB8AC3E}">
        <p14:creationId xmlns:p14="http://schemas.microsoft.com/office/powerpoint/2010/main" val="3033709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23912" y="6302829"/>
            <a:ext cx="2743200" cy="365125"/>
          </a:xfrm>
        </p:spPr>
        <p:txBody>
          <a:bodyPr/>
          <a:lstStyle/>
          <a:p>
            <a:r>
              <a:rPr lang="en-US" dirty="0">
                <a:latin typeface="Georgia" panose="02040502050405020303" pitchFamily="18" charset="0"/>
              </a:rPr>
              <a:t>09 November, 2022</a:t>
            </a:r>
          </a:p>
        </p:txBody>
      </p:sp>
      <p:sp>
        <p:nvSpPr>
          <p:cNvPr id="5" name="Footer Placeholder 4"/>
          <p:cNvSpPr>
            <a:spLocks noGrp="1"/>
          </p:cNvSpPr>
          <p:nvPr>
            <p:ph type="ftr" sz="quarter" idx="11"/>
          </p:nvPr>
        </p:nvSpPr>
        <p:spPr>
          <a:xfrm>
            <a:off x="4047931" y="6356350"/>
            <a:ext cx="4114800" cy="365125"/>
          </a:xfrm>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a:xfrm>
            <a:off x="8610600" y="6385846"/>
            <a:ext cx="2743200" cy="365125"/>
          </a:xfrm>
        </p:spPr>
        <p:txBody>
          <a:bodyPr/>
          <a:lstStyle/>
          <a:p>
            <a:pPr algn="ctr"/>
            <a:fld id="{DDE6C544-D191-447F-BB85-3DD2BD02548C}" type="slidenum">
              <a:rPr lang="en-US" smtClean="0">
                <a:latin typeface="Georgia" panose="02040502050405020303" pitchFamily="18" charset="0"/>
              </a:rPr>
              <a:pPr algn="ctr"/>
              <a:t>4</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20741" y="2810430"/>
            <a:ext cx="11409142" cy="784830"/>
          </a:xfrm>
          <a:prstGeom prst="rect">
            <a:avLst/>
          </a:prstGeom>
          <a:noFill/>
        </p:spPr>
        <p:txBody>
          <a:bodyPr wrap="square" rtlCol="0">
            <a:spAutoFit/>
          </a:bodyPr>
          <a:lstStyle/>
          <a:p>
            <a:pPr algn="ctr"/>
            <a:r>
              <a:rPr lang="en-US" sz="4500" b="1" dirty="0">
                <a:latin typeface="+mj-lt"/>
              </a:rPr>
              <a:t>TDS / TCS AMENDMENTS IN FINANCE </a:t>
            </a:r>
            <a:r>
              <a:rPr lang="en-US" sz="4500" b="1">
                <a:latin typeface="+mj-lt"/>
              </a:rPr>
              <a:t>ACT 2022</a:t>
            </a:r>
            <a:endParaRPr lang="en-US" sz="4500" b="1" dirty="0">
              <a:latin typeface="+mj-lt"/>
            </a:endParaRPr>
          </a:p>
        </p:txBody>
      </p:sp>
    </p:spTree>
    <p:extLst>
      <p:ext uri="{BB962C8B-B14F-4D97-AF65-F5344CB8AC3E}">
        <p14:creationId xmlns:p14="http://schemas.microsoft.com/office/powerpoint/2010/main" val="26868906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xmlns="" id="{043D79C2-43BD-4522-8FC6-BE3F49159EFC}"/>
              </a:ext>
            </a:extLst>
          </p:cNvPr>
          <p:cNvSpPr>
            <a:spLocks noGrp="1"/>
          </p:cNvSpPr>
          <p:nvPr>
            <p:ph type="body" idx="1"/>
          </p:nvPr>
        </p:nvSpPr>
        <p:spPr>
          <a:xfrm>
            <a:off x="839788" y="855408"/>
            <a:ext cx="5157787" cy="1317520"/>
          </a:xfrm>
          <a:ln w="3175">
            <a:solidFill>
              <a:schemeClr val="accent1">
                <a:lumMod val="40000"/>
                <a:lumOff val="60000"/>
              </a:schemeClr>
            </a:solidFill>
          </a:ln>
        </p:spPr>
        <p:txBody>
          <a:bodyPr anchor="t">
            <a:noAutofit/>
          </a:bodyPr>
          <a:lstStyle/>
          <a:p>
            <a:pPr algn="just"/>
            <a:r>
              <a:rPr lang="en-US" sz="1800" dirty="0">
                <a:latin typeface="+mj-lt"/>
              </a:rPr>
              <a:t>Example 1 : </a:t>
            </a:r>
            <a:r>
              <a:rPr lang="en-US" sz="1800" b="0" dirty="0">
                <a:latin typeface="+mj-lt"/>
              </a:rPr>
              <a:t>Purchases of goods by Mr. ABC (customer) on the platform of Amazon (Ecommerce operator), goods provided for sale by the vendor Mr. XYZ (Ecommerce participant) </a:t>
            </a:r>
          </a:p>
        </p:txBody>
      </p:sp>
      <p:graphicFrame>
        <p:nvGraphicFramePr>
          <p:cNvPr id="22" name="Content Placeholder 21">
            <a:extLst>
              <a:ext uri="{FF2B5EF4-FFF2-40B4-BE49-F238E27FC236}">
                <a16:creationId xmlns:a16="http://schemas.microsoft.com/office/drawing/2014/main" xmlns="" id="{53966FD7-E44C-4039-9436-1A291D773AB4}"/>
              </a:ext>
            </a:extLst>
          </p:cNvPr>
          <p:cNvGraphicFramePr>
            <a:graphicFrameLocks noGrp="1"/>
          </p:cNvGraphicFramePr>
          <p:nvPr>
            <p:ph sz="half" idx="2"/>
            <p:extLst>
              <p:ext uri="{D42A27DB-BD31-4B8C-83A1-F6EECF244321}">
                <p14:modId xmlns:p14="http://schemas.microsoft.com/office/powerpoint/2010/main" val="1484746796"/>
              </p:ext>
            </p:extLst>
          </p:nvPr>
        </p:nvGraphicFramePr>
        <p:xfrm>
          <a:off x="839788" y="2430038"/>
          <a:ext cx="5157787" cy="3150930"/>
        </p:xfrm>
        <a:graphic>
          <a:graphicData uri="http://schemas.openxmlformats.org/drawingml/2006/table">
            <a:tbl>
              <a:tblPr/>
              <a:tblGrid>
                <a:gridCol w="4292227">
                  <a:extLst>
                    <a:ext uri="{9D8B030D-6E8A-4147-A177-3AD203B41FA5}">
                      <a16:colId xmlns:a16="http://schemas.microsoft.com/office/drawing/2014/main" xmlns="" val="1602672157"/>
                    </a:ext>
                  </a:extLst>
                </a:gridCol>
                <a:gridCol w="865560">
                  <a:extLst>
                    <a:ext uri="{9D8B030D-6E8A-4147-A177-3AD203B41FA5}">
                      <a16:colId xmlns:a16="http://schemas.microsoft.com/office/drawing/2014/main" xmlns="" val="3803609200"/>
                    </a:ext>
                  </a:extLst>
                </a:gridCol>
              </a:tblGrid>
              <a:tr h="630186">
                <a:tc>
                  <a:txBody>
                    <a:bodyPr/>
                    <a:lstStyle/>
                    <a:p>
                      <a:pPr algn="l" fontAlgn="t"/>
                      <a:r>
                        <a:rPr lang="en-US" sz="1700" b="1" i="0" u="none" strike="noStrike" dirty="0">
                          <a:solidFill>
                            <a:srgbClr val="000000"/>
                          </a:solidFill>
                          <a:effectLst/>
                          <a:latin typeface="+mj-lt"/>
                        </a:rPr>
                        <a:t>Particulars</a:t>
                      </a:r>
                    </a:p>
                  </a:txBody>
                  <a:tcPr marL="7114" marR="7114" marT="71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US" sz="1700" b="1" i="0" u="none" strike="noStrike" dirty="0">
                          <a:solidFill>
                            <a:srgbClr val="000000"/>
                          </a:solidFill>
                          <a:effectLst/>
                          <a:latin typeface="+mj-lt"/>
                        </a:rPr>
                        <a:t>Amt (Rs.)</a:t>
                      </a:r>
                    </a:p>
                  </a:txBody>
                  <a:tcPr marL="7114" marR="7114" marT="71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2893324043"/>
                  </a:ext>
                </a:extLst>
              </a:tr>
              <a:tr h="630186">
                <a:tc>
                  <a:txBody>
                    <a:bodyPr/>
                    <a:lstStyle/>
                    <a:p>
                      <a:pPr algn="l" fontAlgn="t"/>
                      <a:r>
                        <a:rPr lang="en-US" sz="1700" b="0" i="0" u="none" strike="noStrike" dirty="0">
                          <a:solidFill>
                            <a:srgbClr val="000000"/>
                          </a:solidFill>
                          <a:effectLst/>
                          <a:latin typeface="+mj-lt"/>
                        </a:rPr>
                        <a:t>Purchase of goods by Mr. ABC</a:t>
                      </a:r>
                    </a:p>
                  </a:txBody>
                  <a:tcPr marL="7114" marR="7114" marT="71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700" b="0" i="0" u="none" strike="noStrike" dirty="0">
                          <a:solidFill>
                            <a:srgbClr val="000000"/>
                          </a:solidFill>
                          <a:effectLst/>
                          <a:latin typeface="+mj-lt"/>
                        </a:rPr>
                        <a:t>         1,00,000 </a:t>
                      </a:r>
                    </a:p>
                  </a:txBody>
                  <a:tcPr marL="7114" marR="7114" marT="71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28021658"/>
                  </a:ext>
                </a:extLst>
              </a:tr>
              <a:tr h="630186">
                <a:tc>
                  <a:txBody>
                    <a:bodyPr/>
                    <a:lstStyle/>
                    <a:p>
                      <a:pPr algn="l" fontAlgn="t"/>
                      <a:r>
                        <a:rPr lang="en-US" sz="1700" b="0" i="0" u="none" strike="noStrike" dirty="0">
                          <a:solidFill>
                            <a:srgbClr val="000000"/>
                          </a:solidFill>
                          <a:effectLst/>
                          <a:latin typeface="+mj-lt"/>
                        </a:rPr>
                        <a:t>Amount of TDS to be deducted by Amazon u/s. 194-O</a:t>
                      </a:r>
                    </a:p>
                  </a:txBody>
                  <a:tcPr marL="7114" marR="7114" marT="71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t"/>
                      <a:r>
                        <a:rPr lang="en-US" sz="1700" b="0" i="0" u="none" strike="noStrike" dirty="0">
                          <a:solidFill>
                            <a:srgbClr val="000000"/>
                          </a:solidFill>
                          <a:effectLst/>
                          <a:latin typeface="+mj-lt"/>
                        </a:rPr>
                        <a:t>             1,000 </a:t>
                      </a:r>
                    </a:p>
                  </a:txBody>
                  <a:tcPr marL="7114" marR="7114" marT="71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952357375"/>
                  </a:ext>
                </a:extLst>
              </a:tr>
              <a:tr h="630186">
                <a:tc>
                  <a:txBody>
                    <a:bodyPr/>
                    <a:lstStyle/>
                    <a:p>
                      <a:pPr algn="l" fontAlgn="t"/>
                      <a:r>
                        <a:rPr lang="en-US" sz="1700" b="0" i="0" u="none" strike="noStrike">
                          <a:solidFill>
                            <a:srgbClr val="000000"/>
                          </a:solidFill>
                          <a:effectLst/>
                          <a:latin typeface="+mj-lt"/>
                        </a:rPr>
                        <a:t>Commission charged by Amazon to Mr. XYZ </a:t>
                      </a:r>
                    </a:p>
                  </a:txBody>
                  <a:tcPr marL="7114" marR="7114" marT="71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700" b="0" i="0" u="none" strike="noStrike" dirty="0">
                          <a:solidFill>
                            <a:srgbClr val="000000"/>
                          </a:solidFill>
                          <a:effectLst/>
                          <a:latin typeface="+mj-lt"/>
                        </a:rPr>
                        <a:t>                100 </a:t>
                      </a:r>
                    </a:p>
                  </a:txBody>
                  <a:tcPr marL="7114" marR="7114" marT="71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46618282"/>
                  </a:ext>
                </a:extLst>
              </a:tr>
              <a:tr h="630186">
                <a:tc>
                  <a:txBody>
                    <a:bodyPr/>
                    <a:lstStyle/>
                    <a:p>
                      <a:pPr algn="l" fontAlgn="t"/>
                      <a:r>
                        <a:rPr lang="en-US" sz="1700" b="0" i="0" u="none" strike="noStrike" dirty="0">
                          <a:solidFill>
                            <a:srgbClr val="000000"/>
                          </a:solidFill>
                          <a:effectLst/>
                          <a:latin typeface="+mj-lt"/>
                        </a:rPr>
                        <a:t>Amount to be remitted by Amazon to Mr. XYZ</a:t>
                      </a:r>
                    </a:p>
                  </a:txBody>
                  <a:tcPr marL="7114" marR="7114" marT="71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t"/>
                      <a:r>
                        <a:rPr lang="en-US" sz="1700" b="0" i="0" u="none" strike="noStrike" dirty="0">
                          <a:solidFill>
                            <a:srgbClr val="000000"/>
                          </a:solidFill>
                          <a:effectLst/>
                          <a:latin typeface="+mj-lt"/>
                        </a:rPr>
                        <a:t>           98,900 </a:t>
                      </a:r>
                    </a:p>
                  </a:txBody>
                  <a:tcPr marL="7114" marR="7114" marT="71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1217831522"/>
                  </a:ext>
                </a:extLst>
              </a:tr>
            </a:tbl>
          </a:graphicData>
        </a:graphic>
      </p:graphicFrame>
      <p:sp>
        <p:nvSpPr>
          <p:cNvPr id="18" name="Text Placeholder 17">
            <a:extLst>
              <a:ext uri="{FF2B5EF4-FFF2-40B4-BE49-F238E27FC236}">
                <a16:creationId xmlns:a16="http://schemas.microsoft.com/office/drawing/2014/main" xmlns="" id="{47681C01-F62F-4CD9-83FF-7B68AFE5DCB0}"/>
              </a:ext>
            </a:extLst>
          </p:cNvPr>
          <p:cNvSpPr>
            <a:spLocks noGrp="1"/>
          </p:cNvSpPr>
          <p:nvPr>
            <p:ph type="body" sz="quarter" idx="3"/>
          </p:nvPr>
        </p:nvSpPr>
        <p:spPr>
          <a:xfrm>
            <a:off x="6172200" y="855409"/>
            <a:ext cx="5183188" cy="1317520"/>
          </a:xfrm>
          <a:ln w="3175">
            <a:solidFill>
              <a:schemeClr val="accent1">
                <a:lumMod val="40000"/>
                <a:lumOff val="60000"/>
              </a:schemeClr>
            </a:solidFill>
          </a:ln>
        </p:spPr>
        <p:txBody>
          <a:bodyPr anchor="t">
            <a:noAutofit/>
          </a:bodyPr>
          <a:lstStyle/>
          <a:p>
            <a:pPr algn="just"/>
            <a:r>
              <a:rPr lang="en-US" sz="1800" dirty="0">
                <a:latin typeface="+mj-lt"/>
              </a:rPr>
              <a:t>Example 2 : </a:t>
            </a:r>
            <a:r>
              <a:rPr lang="en-US" sz="1800" b="0" dirty="0">
                <a:latin typeface="+mj-lt"/>
              </a:rPr>
              <a:t>Purchases of goods by Mr. ABC (customer) on the platform of Amazon (Ecommerce operator), goods provided for sale by the vendor Mr. XYZ (Ecommerce participant). Payment made </a:t>
            </a:r>
            <a:r>
              <a:rPr lang="en-US" sz="1800" b="0" dirty="0" err="1">
                <a:latin typeface="+mj-lt"/>
              </a:rPr>
              <a:t>direclty</a:t>
            </a:r>
            <a:r>
              <a:rPr lang="en-US" sz="1800" b="0" dirty="0">
                <a:latin typeface="+mj-lt"/>
              </a:rPr>
              <a:t> by the customer to XYZ</a:t>
            </a:r>
          </a:p>
        </p:txBody>
      </p:sp>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40</a:t>
            </a:fld>
            <a:endParaRPr lang="en-US">
              <a:latin typeface="Georgia" panose="02040502050405020303" pitchFamily="18" charset="0"/>
            </a:endParaRPr>
          </a:p>
        </p:txBody>
      </p:sp>
      <p:cxnSp>
        <p:nvCxnSpPr>
          <p:cNvPr id="8" name="Straight Connector 7"/>
          <p:cNvCxnSpPr>
            <a:cxnSpLocks/>
          </p:cNvCxnSpPr>
          <p:nvPr/>
        </p:nvCxnSpPr>
        <p:spPr>
          <a:xfrm>
            <a:off x="78722" y="598297"/>
            <a:ext cx="12113278"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flipV="1">
            <a:off x="78722" y="6269755"/>
            <a:ext cx="12113278" cy="343"/>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78756" y="0"/>
            <a:ext cx="11465148" cy="523220"/>
          </a:xfrm>
          <a:prstGeom prst="rect">
            <a:avLst/>
          </a:prstGeom>
          <a:noFill/>
        </p:spPr>
        <p:txBody>
          <a:bodyPr wrap="square" rtlCol="0">
            <a:spAutoFit/>
          </a:bodyPr>
          <a:lstStyle/>
          <a:p>
            <a:pPr algn="ctr"/>
            <a:r>
              <a:rPr lang="en-IN" sz="2800" b="1" dirty="0">
                <a:latin typeface="+mj-lt"/>
              </a:rPr>
              <a:t>Sec 194-O – TDS on Ecommerce Transactions</a:t>
            </a:r>
            <a:endParaRPr lang="en-US" sz="2800" b="1" dirty="0">
              <a:latin typeface="+mj-lt"/>
            </a:endParaRPr>
          </a:p>
        </p:txBody>
      </p:sp>
      <p:graphicFrame>
        <p:nvGraphicFramePr>
          <p:cNvPr id="24" name="Table 23">
            <a:extLst>
              <a:ext uri="{FF2B5EF4-FFF2-40B4-BE49-F238E27FC236}">
                <a16:creationId xmlns:a16="http://schemas.microsoft.com/office/drawing/2014/main" xmlns="" id="{961E8857-E70F-4A4E-AB8A-674C36D9623E}"/>
              </a:ext>
            </a:extLst>
          </p:cNvPr>
          <p:cNvGraphicFramePr>
            <a:graphicFrameLocks noGrp="1"/>
          </p:cNvGraphicFramePr>
          <p:nvPr>
            <p:extLst>
              <p:ext uri="{D42A27DB-BD31-4B8C-83A1-F6EECF244321}">
                <p14:modId xmlns:p14="http://schemas.microsoft.com/office/powerpoint/2010/main" val="1126949683"/>
              </p:ext>
            </p:extLst>
          </p:nvPr>
        </p:nvGraphicFramePr>
        <p:xfrm>
          <a:off x="6213986" y="2429353"/>
          <a:ext cx="5138226" cy="3154680"/>
        </p:xfrm>
        <a:graphic>
          <a:graphicData uri="http://schemas.openxmlformats.org/drawingml/2006/table">
            <a:tbl>
              <a:tblPr/>
              <a:tblGrid>
                <a:gridCol w="4275948">
                  <a:extLst>
                    <a:ext uri="{9D8B030D-6E8A-4147-A177-3AD203B41FA5}">
                      <a16:colId xmlns:a16="http://schemas.microsoft.com/office/drawing/2014/main" xmlns="" val="634051870"/>
                    </a:ext>
                  </a:extLst>
                </a:gridCol>
                <a:gridCol w="862278">
                  <a:extLst>
                    <a:ext uri="{9D8B030D-6E8A-4147-A177-3AD203B41FA5}">
                      <a16:colId xmlns:a16="http://schemas.microsoft.com/office/drawing/2014/main" xmlns="" val="2063322138"/>
                    </a:ext>
                  </a:extLst>
                </a:gridCol>
              </a:tblGrid>
              <a:tr h="525098">
                <a:tc>
                  <a:txBody>
                    <a:bodyPr/>
                    <a:lstStyle/>
                    <a:p>
                      <a:pPr algn="l" fontAlgn="t"/>
                      <a:r>
                        <a:rPr lang="en-US" sz="1700" b="1" i="0" u="none" strike="noStrike" dirty="0">
                          <a:solidFill>
                            <a:srgbClr val="000000"/>
                          </a:solidFill>
                          <a:effectLst/>
                          <a:latin typeface="+mj-lt"/>
                        </a:rPr>
                        <a:t>Particulars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US" sz="1700" b="1" i="0" u="none" strike="noStrike" dirty="0">
                          <a:solidFill>
                            <a:srgbClr val="000000"/>
                          </a:solidFill>
                          <a:effectLst/>
                          <a:latin typeface="+mj-lt"/>
                        </a:rPr>
                        <a:t>Amount (Rs.)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1792675259"/>
                  </a:ext>
                </a:extLst>
              </a:tr>
              <a:tr h="525098">
                <a:tc>
                  <a:txBody>
                    <a:bodyPr/>
                    <a:lstStyle/>
                    <a:p>
                      <a:pPr algn="l" fontAlgn="t"/>
                      <a:r>
                        <a:rPr lang="en-US" sz="1700" b="0" i="0" u="none" strike="noStrike" dirty="0">
                          <a:solidFill>
                            <a:srgbClr val="000000"/>
                          </a:solidFill>
                          <a:effectLst/>
                          <a:latin typeface="+mj-lt"/>
                        </a:rPr>
                        <a:t>Purchase of goods by Mr. ABC</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700" b="0" i="0" u="none" strike="noStrike" dirty="0">
                          <a:solidFill>
                            <a:srgbClr val="000000"/>
                          </a:solidFill>
                          <a:effectLst/>
                          <a:latin typeface="+mj-lt"/>
                        </a:rPr>
                        <a:t>         1,00,000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41650698"/>
                  </a:ext>
                </a:extLst>
              </a:tr>
              <a:tr h="525098">
                <a:tc>
                  <a:txBody>
                    <a:bodyPr/>
                    <a:lstStyle/>
                    <a:p>
                      <a:pPr algn="l" fontAlgn="t"/>
                      <a:r>
                        <a:rPr lang="en-US" sz="1700" b="0" i="0" u="none" strike="noStrike" dirty="0">
                          <a:solidFill>
                            <a:srgbClr val="000000"/>
                          </a:solidFill>
                          <a:effectLst/>
                          <a:latin typeface="+mj-lt"/>
                        </a:rPr>
                        <a:t>Amount remitted by Mr. ABC to Mr. XYZ</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t"/>
                      <a:r>
                        <a:rPr lang="en-US" sz="1700" b="0" i="0" u="none" strike="noStrike" dirty="0">
                          <a:solidFill>
                            <a:srgbClr val="000000"/>
                          </a:solidFill>
                          <a:effectLst/>
                          <a:latin typeface="+mj-lt"/>
                        </a:rPr>
                        <a:t>         1,00,000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3263949508"/>
                  </a:ext>
                </a:extLst>
              </a:tr>
              <a:tr h="525098">
                <a:tc>
                  <a:txBody>
                    <a:bodyPr/>
                    <a:lstStyle/>
                    <a:p>
                      <a:pPr algn="l" fontAlgn="t"/>
                      <a:r>
                        <a:rPr lang="en-US" sz="1700" b="0" i="0" u="none" strike="noStrike">
                          <a:solidFill>
                            <a:srgbClr val="000000"/>
                          </a:solidFill>
                          <a:effectLst/>
                          <a:latin typeface="+mj-lt"/>
                        </a:rPr>
                        <a:t>Commission charged by Amazon to Mr. XYZ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700" b="0" i="0" u="none" strike="noStrike" dirty="0">
                          <a:solidFill>
                            <a:srgbClr val="000000"/>
                          </a:solidFill>
                          <a:effectLst/>
                          <a:latin typeface="+mj-lt"/>
                        </a:rPr>
                        <a:t>                100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60465758"/>
                  </a:ext>
                </a:extLst>
              </a:tr>
              <a:tr h="525098">
                <a:tc>
                  <a:txBody>
                    <a:bodyPr/>
                    <a:lstStyle/>
                    <a:p>
                      <a:pPr algn="l" fontAlgn="t"/>
                      <a:r>
                        <a:rPr lang="en-US" sz="1700" b="0" i="0" u="none" strike="noStrike" dirty="0">
                          <a:solidFill>
                            <a:srgbClr val="000000"/>
                          </a:solidFill>
                          <a:effectLst/>
                          <a:latin typeface="+mj-lt"/>
                        </a:rPr>
                        <a:t>Amount of TDS to be deducted by Amazon u/s. 194-O</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t"/>
                      <a:r>
                        <a:rPr lang="en-US" sz="1700" b="0" i="0" u="none" strike="noStrike" dirty="0">
                          <a:solidFill>
                            <a:srgbClr val="000000"/>
                          </a:solidFill>
                          <a:effectLst/>
                          <a:latin typeface="+mj-lt"/>
                        </a:rPr>
                        <a:t>             1,000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2406324047"/>
                  </a:ext>
                </a:extLst>
              </a:tr>
              <a:tr h="525098">
                <a:tc>
                  <a:txBody>
                    <a:bodyPr/>
                    <a:lstStyle/>
                    <a:p>
                      <a:pPr algn="l" fontAlgn="t"/>
                      <a:r>
                        <a:rPr lang="en-US" sz="1700" b="0" i="0" u="none" strike="noStrike">
                          <a:solidFill>
                            <a:srgbClr val="000000"/>
                          </a:solidFill>
                          <a:effectLst/>
                          <a:latin typeface="+mj-lt"/>
                        </a:rPr>
                        <a:t>Debit note to be raised by Amazon on Mr. XYZ</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700" b="0" i="0" u="none" strike="noStrike" dirty="0">
                          <a:solidFill>
                            <a:srgbClr val="000000"/>
                          </a:solidFill>
                          <a:effectLst/>
                          <a:latin typeface="+mj-lt"/>
                        </a:rPr>
                        <a:t>             1,100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42157427"/>
                  </a:ext>
                </a:extLst>
              </a:tr>
            </a:tbl>
          </a:graphicData>
        </a:graphic>
      </p:graphicFrame>
    </p:spTree>
    <p:extLst>
      <p:ext uri="{BB962C8B-B14F-4D97-AF65-F5344CB8AC3E}">
        <p14:creationId xmlns:p14="http://schemas.microsoft.com/office/powerpoint/2010/main" val="42895202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xmlns="" id="{C281669B-308A-431B-BAAD-EC03AFF2D394}"/>
              </a:ext>
            </a:extLst>
          </p:cNvPr>
          <p:cNvSpPr>
            <a:spLocks noGrp="1"/>
          </p:cNvSpPr>
          <p:nvPr>
            <p:ph type="body" idx="1"/>
          </p:nvPr>
        </p:nvSpPr>
        <p:spPr>
          <a:xfrm>
            <a:off x="838200" y="747256"/>
            <a:ext cx="10515600" cy="4828337"/>
          </a:xfrm>
        </p:spPr>
        <p:txBody>
          <a:bodyPr anchor="t">
            <a:normAutofit/>
          </a:bodyPr>
          <a:lstStyle/>
          <a:p>
            <a:pPr marL="342900" indent="-342900" algn="just">
              <a:lnSpc>
                <a:spcPct val="100000"/>
              </a:lnSpc>
              <a:buFont typeface="Arial" panose="020B0604020202020204" pitchFamily="34" charset="0"/>
              <a:buChar char="•"/>
            </a:pPr>
            <a:r>
              <a:rPr lang="en-US" sz="1600" dirty="0">
                <a:latin typeface="+mj-lt"/>
              </a:rPr>
              <a:t>Payment Gateways </a:t>
            </a:r>
            <a:r>
              <a:rPr lang="en-US" sz="1600" b="0" dirty="0">
                <a:latin typeface="+mj-lt"/>
              </a:rPr>
              <a:t>not to deduct TDS u/s. 194-O if ecommerce operator have deducted TDS on the same transaction. Undertaking to be taken by payment gateway from the ecommerce operator – </a:t>
            </a:r>
            <a:r>
              <a:rPr lang="en-US" sz="1600" dirty="0">
                <a:latin typeface="+mj-lt"/>
              </a:rPr>
              <a:t>(Circular No. 17 / 2020) </a:t>
            </a:r>
          </a:p>
          <a:p>
            <a:pPr indent="-342900" algn="just">
              <a:lnSpc>
                <a:spcPct val="100000"/>
              </a:lnSpc>
              <a:buFont typeface="Arial" panose="020B0604020202020204" pitchFamily="34" charset="0"/>
              <a:buChar char="•"/>
            </a:pPr>
            <a:endParaRPr lang="en-US" sz="1000" b="0" dirty="0">
              <a:latin typeface="+mj-lt"/>
            </a:endParaRPr>
          </a:p>
          <a:p>
            <a:pPr indent="-342900" algn="just">
              <a:lnSpc>
                <a:spcPct val="100000"/>
              </a:lnSpc>
              <a:buFont typeface="Arial" panose="020B0604020202020204" pitchFamily="34" charset="0"/>
              <a:buChar char="•"/>
            </a:pPr>
            <a:r>
              <a:rPr lang="en-US" sz="1600" b="0" dirty="0">
                <a:latin typeface="+mj-lt"/>
              </a:rPr>
              <a:t>Insurance agent or Insurance aggregator exempted from deducting TDS u/s. 194-O </a:t>
            </a:r>
            <a:r>
              <a:rPr lang="en-US" sz="1600" dirty="0">
                <a:latin typeface="+mj-lt"/>
              </a:rPr>
              <a:t>(Circular No. 17 / 2020)</a:t>
            </a:r>
            <a:r>
              <a:rPr lang="en-US" sz="1600" b="0" dirty="0">
                <a:latin typeface="+mj-lt"/>
              </a:rPr>
              <a:t> </a:t>
            </a:r>
          </a:p>
          <a:p>
            <a:pPr marL="342900" indent="-342900" algn="just">
              <a:lnSpc>
                <a:spcPct val="100000"/>
              </a:lnSpc>
              <a:buFont typeface="Arial" panose="020B0604020202020204" pitchFamily="34" charset="0"/>
              <a:buChar char="•"/>
            </a:pPr>
            <a:endParaRPr lang="en-US" sz="600" b="0" dirty="0">
              <a:latin typeface="+mj-lt"/>
            </a:endParaRPr>
          </a:p>
          <a:p>
            <a:pPr marL="342900" indent="-342900" algn="just">
              <a:lnSpc>
                <a:spcPct val="100000"/>
              </a:lnSpc>
              <a:buFont typeface="Arial" panose="020B0604020202020204" pitchFamily="34" charset="0"/>
              <a:buChar char="•"/>
            </a:pPr>
            <a:r>
              <a:rPr lang="en-US" sz="1600" dirty="0">
                <a:latin typeface="+mj-lt"/>
              </a:rPr>
              <a:t>Transaction prior to 1st October, 2020 whether to be considered for Threshold limit of Rs. 5 lakhs in case of Individual / HUF</a:t>
            </a:r>
          </a:p>
          <a:p>
            <a:pPr marL="344488" algn="just">
              <a:lnSpc>
                <a:spcPct val="100000"/>
              </a:lnSpc>
            </a:pPr>
            <a:r>
              <a:rPr lang="en-US" sz="1600" b="0" dirty="0">
                <a:latin typeface="+mj-lt"/>
              </a:rPr>
              <a:t>CBDT vide circular no 17 / 2020 has clarified that the transactions by Individual / HUF before 1st October, 2020, shall be considered for determining Threshold limit of Rs. 5 lakhs and accordingly amount credited or paid after 1</a:t>
            </a:r>
            <a:r>
              <a:rPr lang="en-US" sz="1600" b="0" baseline="30000" dirty="0">
                <a:latin typeface="+mj-lt"/>
              </a:rPr>
              <a:t>st</a:t>
            </a:r>
            <a:r>
              <a:rPr lang="en-US" sz="1600" b="0" dirty="0">
                <a:latin typeface="+mj-lt"/>
              </a:rPr>
              <a:t> October, 2020 shall be liable to TDS u/s. 194-O	</a:t>
            </a:r>
          </a:p>
          <a:p>
            <a:pPr indent="-342900" algn="just">
              <a:lnSpc>
                <a:spcPct val="100000"/>
              </a:lnSpc>
              <a:buFont typeface="Arial" panose="020B0604020202020204" pitchFamily="34" charset="0"/>
              <a:buChar char="•"/>
            </a:pPr>
            <a:endParaRPr lang="en-US" sz="1600" dirty="0">
              <a:latin typeface="+mj-lt"/>
            </a:endParaRPr>
          </a:p>
          <a:p>
            <a:pPr indent="-342900" algn="just">
              <a:lnSpc>
                <a:spcPct val="100000"/>
              </a:lnSpc>
              <a:buFont typeface="Arial" panose="020B0604020202020204" pitchFamily="34" charset="0"/>
              <a:buChar char="•"/>
            </a:pPr>
            <a:r>
              <a:rPr lang="en-US" sz="1600" dirty="0">
                <a:latin typeface="+mj-lt"/>
              </a:rPr>
              <a:t>Gross amount whether TDS to be deducted on GST on sale of Goods and GST on sale of services</a:t>
            </a:r>
          </a:p>
          <a:p>
            <a:pPr marL="344488" algn="just">
              <a:lnSpc>
                <a:spcPct val="100000"/>
              </a:lnSpc>
            </a:pPr>
            <a:r>
              <a:rPr lang="en-US" sz="1600" b="0" dirty="0">
                <a:latin typeface="+mj-lt"/>
              </a:rPr>
              <a:t>Circular No. 23/2017, dated 19-7-2017 which states that no TDS on GST on services under Chapter XVII B if GST indicated separately. However no clarification on GST on sale of goods. Further CBDT in Sec 206C(1H) has clarified that no adjustment on GST on sale of Goods for TCS.  </a:t>
            </a:r>
          </a:p>
          <a:p>
            <a:pPr marL="344488" algn="just">
              <a:lnSpc>
                <a:spcPct val="100000"/>
              </a:lnSpc>
            </a:pPr>
            <a:endParaRPr lang="en-US" sz="1600" b="0" dirty="0">
              <a:latin typeface="+mj-lt"/>
            </a:endParaRPr>
          </a:p>
          <a:p>
            <a:pPr marL="342900" indent="-342900" algn="just">
              <a:lnSpc>
                <a:spcPct val="100000"/>
              </a:lnSpc>
              <a:buFont typeface="Arial" panose="020B0604020202020204" pitchFamily="34" charset="0"/>
              <a:buChar char="•"/>
            </a:pPr>
            <a:endParaRPr lang="en-US" sz="900" b="0" dirty="0">
              <a:latin typeface="+mj-lt"/>
            </a:endParaRPr>
          </a:p>
        </p:txBody>
      </p:sp>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41</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194-O – Other issues / Considerations </a:t>
            </a:r>
            <a:endParaRPr lang="en-US" sz="3200" b="1" dirty="0">
              <a:latin typeface="+mj-lt"/>
            </a:endParaRPr>
          </a:p>
        </p:txBody>
      </p:sp>
    </p:spTree>
    <p:extLst>
      <p:ext uri="{BB962C8B-B14F-4D97-AF65-F5344CB8AC3E}">
        <p14:creationId xmlns:p14="http://schemas.microsoft.com/office/powerpoint/2010/main" val="7898668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xmlns="" id="{C281669B-308A-431B-BAAD-EC03AFF2D394}"/>
              </a:ext>
            </a:extLst>
          </p:cNvPr>
          <p:cNvSpPr>
            <a:spLocks noGrp="1"/>
          </p:cNvSpPr>
          <p:nvPr>
            <p:ph type="body" idx="1"/>
          </p:nvPr>
        </p:nvSpPr>
        <p:spPr>
          <a:xfrm>
            <a:off x="839788" y="737422"/>
            <a:ext cx="10270664" cy="5112764"/>
          </a:xfrm>
        </p:spPr>
        <p:txBody>
          <a:bodyPr anchor="t">
            <a:normAutofit/>
          </a:bodyPr>
          <a:lstStyle/>
          <a:p>
            <a:pPr marL="344488" algn="just">
              <a:lnSpc>
                <a:spcPct val="100000"/>
              </a:lnSpc>
            </a:pPr>
            <a:endParaRPr lang="en-US" sz="1050" b="0" dirty="0">
              <a:latin typeface="+mj-lt"/>
            </a:endParaRPr>
          </a:p>
          <a:p>
            <a:pPr marL="342900" indent="-342900" algn="just">
              <a:lnSpc>
                <a:spcPct val="100000"/>
              </a:lnSpc>
              <a:buFont typeface="Arial" panose="020B0604020202020204" pitchFamily="34" charset="0"/>
              <a:buChar char="•"/>
            </a:pPr>
            <a:r>
              <a:rPr lang="en-US" sz="1800" dirty="0">
                <a:latin typeface="+mj-lt"/>
              </a:rPr>
              <a:t>Explanation to Sec 194-O(1) – payment directly by consumer to ecommerce participant - Deemed credit or payment by ecommerce operator</a:t>
            </a:r>
          </a:p>
          <a:p>
            <a:pPr marL="344488" algn="just">
              <a:lnSpc>
                <a:spcPct val="100000"/>
              </a:lnSpc>
            </a:pPr>
            <a:r>
              <a:rPr lang="en-US" sz="1800" b="0" dirty="0">
                <a:latin typeface="+mj-lt"/>
              </a:rPr>
              <a:t>Practical Difficulty - Debit note, Cash flows, cost to be borne by Ecommerce operators if ecommerce participant doesn’t reimburse. Reconciliations - additional compliance burden</a:t>
            </a:r>
          </a:p>
          <a:p>
            <a:pPr marL="342900" indent="-342900" algn="just">
              <a:lnSpc>
                <a:spcPct val="100000"/>
              </a:lnSpc>
              <a:buFont typeface="Arial" panose="020B0604020202020204" pitchFamily="34" charset="0"/>
              <a:buChar char="•"/>
            </a:pPr>
            <a:endParaRPr lang="en-US" sz="1100" b="0" dirty="0">
              <a:latin typeface="+mj-lt"/>
            </a:endParaRPr>
          </a:p>
          <a:p>
            <a:pPr marL="342900" indent="-342900" algn="just">
              <a:lnSpc>
                <a:spcPct val="100000"/>
              </a:lnSpc>
              <a:buFont typeface="Arial" panose="020B0604020202020204" pitchFamily="34" charset="0"/>
              <a:buChar char="•"/>
            </a:pPr>
            <a:r>
              <a:rPr lang="en-US" sz="1800" dirty="0">
                <a:latin typeface="+mj-lt"/>
              </a:rPr>
              <a:t>Explanation to Sec 194-O(1) inconsistent with provisions of Sec 198 </a:t>
            </a:r>
          </a:p>
          <a:p>
            <a:pPr marL="344488" algn="just">
              <a:lnSpc>
                <a:spcPct val="100000"/>
              </a:lnSpc>
            </a:pPr>
            <a:r>
              <a:rPr lang="en-US" sz="1800" b="0" dirty="0">
                <a:latin typeface="+mj-lt"/>
              </a:rPr>
              <a:t>TDS deemed to be income of the ecommerce participant. Full payment received by the ecommerce participant from the consumer. </a:t>
            </a:r>
          </a:p>
          <a:p>
            <a:pPr marL="342900" indent="-342900" algn="just">
              <a:lnSpc>
                <a:spcPct val="100000"/>
              </a:lnSpc>
              <a:buFont typeface="Arial" panose="020B0604020202020204" pitchFamily="34" charset="0"/>
              <a:buChar char="•"/>
            </a:pPr>
            <a:endParaRPr lang="en-US" sz="1800" b="0" dirty="0">
              <a:latin typeface="+mj-lt"/>
            </a:endParaRPr>
          </a:p>
          <a:p>
            <a:pPr marL="342900" indent="-342900" algn="just">
              <a:lnSpc>
                <a:spcPct val="100000"/>
              </a:lnSpc>
              <a:buFont typeface="Arial" panose="020B0604020202020204" pitchFamily="34" charset="0"/>
              <a:buChar char="•"/>
            </a:pPr>
            <a:r>
              <a:rPr lang="en-US" sz="1800" b="0" dirty="0">
                <a:latin typeface="+mj-lt"/>
              </a:rPr>
              <a:t>TDS to be deducted in case of Farmers (Ecommerce participants) selling agriculture produce – exempt income not required to file income tax returns (agriculture income being only source of income)</a:t>
            </a:r>
          </a:p>
        </p:txBody>
      </p:sp>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42</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194-O – Other issues / Considerations </a:t>
            </a:r>
            <a:endParaRPr lang="en-US" sz="3200" b="1" dirty="0">
              <a:latin typeface="+mj-lt"/>
            </a:endParaRPr>
          </a:p>
        </p:txBody>
      </p:sp>
    </p:spTree>
    <p:extLst>
      <p:ext uri="{BB962C8B-B14F-4D97-AF65-F5344CB8AC3E}">
        <p14:creationId xmlns:p14="http://schemas.microsoft.com/office/powerpoint/2010/main" val="30478237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xmlns="" id="{C281669B-308A-431B-BAAD-EC03AFF2D394}"/>
              </a:ext>
            </a:extLst>
          </p:cNvPr>
          <p:cNvSpPr>
            <a:spLocks noGrp="1"/>
          </p:cNvSpPr>
          <p:nvPr>
            <p:ph type="body" idx="1"/>
          </p:nvPr>
        </p:nvSpPr>
        <p:spPr>
          <a:xfrm>
            <a:off x="838200" y="747257"/>
            <a:ext cx="10604960" cy="4996166"/>
          </a:xfrm>
        </p:spPr>
        <p:txBody>
          <a:bodyPr anchor="t">
            <a:normAutofit/>
          </a:bodyPr>
          <a:lstStyle/>
          <a:p>
            <a:pPr marL="342900" indent="-342900" algn="just">
              <a:lnSpc>
                <a:spcPct val="100000"/>
              </a:lnSpc>
              <a:buFont typeface="Arial" panose="020B0604020202020204" pitchFamily="34" charset="0"/>
              <a:buChar char="•"/>
            </a:pPr>
            <a:r>
              <a:rPr lang="en-US" sz="1600" dirty="0">
                <a:latin typeface="+mj-lt"/>
              </a:rPr>
              <a:t>No TDS under any other section once sec 194-O becomes applicable (Sec 194-0(3))</a:t>
            </a:r>
          </a:p>
          <a:p>
            <a:pPr marL="403225" algn="just">
              <a:lnSpc>
                <a:spcPct val="100000"/>
              </a:lnSpc>
            </a:pPr>
            <a:r>
              <a:rPr lang="en-US" sz="1600" b="0" dirty="0">
                <a:latin typeface="+mj-lt"/>
              </a:rPr>
              <a:t>Person availing services for professional services availed from an ecommerce participants through ecommerce platform as ecommerce operator liable to deduct TDS u/s. 194-O. Applicable even if services of individual / HUF does not exceed Rs. 5 lakhs Threshold. </a:t>
            </a:r>
          </a:p>
          <a:p>
            <a:pPr marL="344488" indent="-344488" algn="just">
              <a:lnSpc>
                <a:spcPct val="100000"/>
              </a:lnSpc>
              <a:buFont typeface="Arial" panose="020B0604020202020204" pitchFamily="34" charset="0"/>
              <a:buChar char="•"/>
            </a:pPr>
            <a:endParaRPr lang="en-US" sz="400" dirty="0">
              <a:latin typeface="+mj-lt"/>
            </a:endParaRPr>
          </a:p>
          <a:p>
            <a:pPr marL="344488" indent="-344488" algn="just">
              <a:lnSpc>
                <a:spcPct val="100000"/>
              </a:lnSpc>
              <a:buFont typeface="Arial" panose="020B0604020202020204" pitchFamily="34" charset="0"/>
              <a:buChar char="•"/>
            </a:pPr>
            <a:r>
              <a:rPr lang="en-US" sz="1600" dirty="0">
                <a:latin typeface="+mj-lt"/>
              </a:rPr>
              <a:t>Example : Audit services availed from a CA (Mr. XYZ) (Ecommerce participant) by Mr. ABC (customer) on the platform of Amazon (Ecommerce operator). </a:t>
            </a:r>
          </a:p>
          <a:p>
            <a:pPr marL="344488" indent="-344488" algn="just">
              <a:lnSpc>
                <a:spcPct val="100000"/>
              </a:lnSpc>
              <a:buFont typeface="Arial" panose="020B0604020202020204" pitchFamily="34" charset="0"/>
              <a:buChar char="•"/>
            </a:pPr>
            <a:endParaRPr lang="en-US" sz="1600" dirty="0">
              <a:latin typeface="+mj-lt"/>
            </a:endParaRPr>
          </a:p>
        </p:txBody>
      </p:sp>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43</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194-O – Other issues / Considerations </a:t>
            </a:r>
            <a:endParaRPr lang="en-US" sz="3200" b="1" dirty="0">
              <a:latin typeface="+mj-lt"/>
            </a:endParaRPr>
          </a:p>
        </p:txBody>
      </p:sp>
      <p:graphicFrame>
        <p:nvGraphicFramePr>
          <p:cNvPr id="10" name="Table 9">
            <a:extLst>
              <a:ext uri="{FF2B5EF4-FFF2-40B4-BE49-F238E27FC236}">
                <a16:creationId xmlns:a16="http://schemas.microsoft.com/office/drawing/2014/main" xmlns="" id="{6B5DAAB6-7056-4911-BF1D-6AE93BCEBD45}"/>
              </a:ext>
            </a:extLst>
          </p:cNvPr>
          <p:cNvGraphicFramePr>
            <a:graphicFrameLocks noGrp="1"/>
          </p:cNvGraphicFramePr>
          <p:nvPr>
            <p:extLst>
              <p:ext uri="{D42A27DB-BD31-4B8C-83A1-F6EECF244321}">
                <p14:modId xmlns:p14="http://schemas.microsoft.com/office/powerpoint/2010/main" val="711603772"/>
              </p:ext>
            </p:extLst>
          </p:nvPr>
        </p:nvGraphicFramePr>
        <p:xfrm>
          <a:off x="1278191" y="2823963"/>
          <a:ext cx="7452851" cy="3189201"/>
        </p:xfrm>
        <a:graphic>
          <a:graphicData uri="http://schemas.openxmlformats.org/drawingml/2006/table">
            <a:tbl>
              <a:tblPr/>
              <a:tblGrid>
                <a:gridCol w="5310889">
                  <a:extLst>
                    <a:ext uri="{9D8B030D-6E8A-4147-A177-3AD203B41FA5}">
                      <a16:colId xmlns:a16="http://schemas.microsoft.com/office/drawing/2014/main" xmlns="" val="4204911779"/>
                    </a:ext>
                  </a:extLst>
                </a:gridCol>
                <a:gridCol w="1070981">
                  <a:extLst>
                    <a:ext uri="{9D8B030D-6E8A-4147-A177-3AD203B41FA5}">
                      <a16:colId xmlns:a16="http://schemas.microsoft.com/office/drawing/2014/main" xmlns="" val="3339545048"/>
                    </a:ext>
                  </a:extLst>
                </a:gridCol>
                <a:gridCol w="1070981">
                  <a:extLst>
                    <a:ext uri="{9D8B030D-6E8A-4147-A177-3AD203B41FA5}">
                      <a16:colId xmlns:a16="http://schemas.microsoft.com/office/drawing/2014/main" xmlns="" val="2254252329"/>
                    </a:ext>
                  </a:extLst>
                </a:gridCol>
              </a:tblGrid>
              <a:tr h="1521895">
                <a:tc>
                  <a:txBody>
                    <a:bodyPr/>
                    <a:lstStyle/>
                    <a:p>
                      <a:pPr algn="l" fontAlgn="t"/>
                      <a:r>
                        <a:rPr lang="en-US" sz="1600" b="1" i="0" u="none" strike="noStrike" dirty="0">
                          <a:solidFill>
                            <a:srgbClr val="000000"/>
                          </a:solidFill>
                          <a:effectLst/>
                          <a:latin typeface="+mj-lt"/>
                        </a:rPr>
                        <a:t>Particulars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US" sz="1600" b="1" i="0" u="none" strike="noStrike">
                          <a:solidFill>
                            <a:srgbClr val="000000"/>
                          </a:solidFill>
                          <a:effectLst/>
                          <a:latin typeface="+mj-lt"/>
                        </a:rPr>
                        <a:t>Gross amount of services exceed Rs. 5 Lakhs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US" sz="1600" b="1" i="0" u="none" strike="noStrike">
                          <a:solidFill>
                            <a:srgbClr val="000000"/>
                          </a:solidFill>
                          <a:effectLst/>
                          <a:latin typeface="+mj-lt"/>
                        </a:rPr>
                        <a:t>Gross amount of services </a:t>
                      </a:r>
                      <a:r>
                        <a:rPr lang="en-US" sz="1600" b="1" i="0" u="sng" strike="noStrike">
                          <a:solidFill>
                            <a:srgbClr val="000000"/>
                          </a:solidFill>
                          <a:effectLst/>
                          <a:latin typeface="+mj-lt"/>
                        </a:rPr>
                        <a:t>does not </a:t>
                      </a:r>
                      <a:r>
                        <a:rPr lang="en-US" sz="1600" b="1" i="0" u="none" strike="noStrike">
                          <a:solidFill>
                            <a:srgbClr val="000000"/>
                          </a:solidFill>
                          <a:effectLst/>
                          <a:latin typeface="+mj-lt"/>
                        </a:rPr>
                        <a:t>exceed Rs. 5 Lakhs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3082986943"/>
                  </a:ext>
                </a:extLst>
              </a:tr>
              <a:tr h="338353">
                <a:tc>
                  <a:txBody>
                    <a:bodyPr/>
                    <a:lstStyle/>
                    <a:p>
                      <a:pPr algn="l" fontAlgn="t"/>
                      <a:r>
                        <a:rPr lang="en-US" sz="1600" b="0" i="0" u="none" strike="noStrike">
                          <a:solidFill>
                            <a:srgbClr val="000000"/>
                          </a:solidFill>
                          <a:effectLst/>
                          <a:latin typeface="+mj-lt"/>
                        </a:rPr>
                        <a:t>Servcies of CA availed by Mr. ABC on Amazons Platform</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effectLst/>
                          <a:latin typeface="+mj-lt"/>
                        </a:rPr>
                        <a:t>         1,00,000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effectLst/>
                          <a:latin typeface="+mj-lt"/>
                        </a:rPr>
                        <a:t>         1,00,000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7927435"/>
                  </a:ext>
                </a:extLst>
              </a:tr>
              <a:tr h="338353">
                <a:tc>
                  <a:txBody>
                    <a:bodyPr/>
                    <a:lstStyle/>
                    <a:p>
                      <a:pPr algn="l" fontAlgn="t"/>
                      <a:r>
                        <a:rPr lang="en-US" sz="1600" b="0" i="0" u="none" strike="noStrike">
                          <a:solidFill>
                            <a:srgbClr val="000000"/>
                          </a:solidFill>
                          <a:effectLst/>
                          <a:latin typeface="+mj-lt"/>
                        </a:rPr>
                        <a:t>Amount of TDS to be deducted by Amazon u/s. 194-O</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t"/>
                      <a:r>
                        <a:rPr lang="en-US" sz="1600" b="0" i="0" u="none" strike="noStrike" dirty="0">
                          <a:solidFill>
                            <a:srgbClr val="000000"/>
                          </a:solidFill>
                          <a:effectLst/>
                          <a:latin typeface="+mj-lt"/>
                        </a:rPr>
                        <a:t>             1,000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t"/>
                      <a:r>
                        <a:rPr lang="en-US" sz="1600" b="0" i="0" u="none" strike="noStrike" dirty="0">
                          <a:solidFill>
                            <a:srgbClr val="000000"/>
                          </a:solidFill>
                          <a:effectLst/>
                          <a:latin typeface="+mj-lt"/>
                        </a:rPr>
                        <a:t>                  -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3312017127"/>
                  </a:ext>
                </a:extLst>
              </a:tr>
              <a:tr h="676706">
                <a:tc>
                  <a:txBody>
                    <a:bodyPr/>
                    <a:lstStyle/>
                    <a:p>
                      <a:pPr algn="l" fontAlgn="t"/>
                      <a:r>
                        <a:rPr lang="en-US" sz="1600" b="0" i="0" u="none" strike="noStrike">
                          <a:solidFill>
                            <a:srgbClr val="000000"/>
                          </a:solidFill>
                          <a:effectLst/>
                          <a:latin typeface="+mj-lt"/>
                        </a:rPr>
                        <a:t>Amount to be deducted by the customer while making payment for audit services availed u/s. 194J</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a:solidFill>
                            <a:srgbClr val="000000"/>
                          </a:solidFill>
                          <a:effectLst/>
                          <a:latin typeface="+mj-lt"/>
                        </a:rPr>
                        <a:t>                  -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600" b="0" i="0" u="none" strike="noStrike" dirty="0">
                          <a:solidFill>
                            <a:srgbClr val="000000"/>
                          </a:solidFill>
                          <a:effectLst/>
                          <a:latin typeface="+mj-lt"/>
                        </a:rPr>
                        <a:t>                  -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05074559"/>
                  </a:ext>
                </a:extLst>
              </a:tr>
            </a:tbl>
          </a:graphicData>
        </a:graphic>
      </p:graphicFrame>
    </p:spTree>
    <p:extLst>
      <p:ext uri="{BB962C8B-B14F-4D97-AF65-F5344CB8AC3E}">
        <p14:creationId xmlns:p14="http://schemas.microsoft.com/office/powerpoint/2010/main" val="16453287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xmlns="" id="{C281669B-308A-431B-BAAD-EC03AFF2D394}"/>
              </a:ext>
            </a:extLst>
          </p:cNvPr>
          <p:cNvSpPr>
            <a:spLocks noGrp="1"/>
          </p:cNvSpPr>
          <p:nvPr>
            <p:ph type="body" idx="1"/>
          </p:nvPr>
        </p:nvSpPr>
        <p:spPr>
          <a:xfrm>
            <a:off x="838200" y="747257"/>
            <a:ext cx="10604960" cy="4996166"/>
          </a:xfrm>
        </p:spPr>
        <p:txBody>
          <a:bodyPr anchor="t">
            <a:normAutofit/>
          </a:bodyPr>
          <a:lstStyle/>
          <a:p>
            <a:pPr marL="344488" marR="0" lvl="0" indent="-344488" algn="just"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Direct payment made by consumer to ecommerce participant for some additional work either in cash or bank – Practical difficulty to track and deduct TDS by the Ecommerce operator. Non compliance by the Ecommerce operator.</a:t>
            </a:r>
          </a:p>
          <a:p>
            <a:pPr marL="403225" algn="just">
              <a:lnSpc>
                <a:spcPct val="100000"/>
              </a:lnSpc>
            </a:pPr>
            <a:endParaRPr lang="en-US" sz="500" dirty="0">
              <a:latin typeface="+mj-lt"/>
            </a:endParaRPr>
          </a:p>
          <a:p>
            <a:pPr marL="403225" algn="just">
              <a:lnSpc>
                <a:spcPct val="100000"/>
              </a:lnSpc>
            </a:pPr>
            <a:r>
              <a:rPr lang="en-US" sz="1600" dirty="0">
                <a:latin typeface="+mj-lt"/>
              </a:rPr>
              <a:t>Example : </a:t>
            </a:r>
            <a:r>
              <a:rPr lang="en-US" sz="1600" b="0" dirty="0">
                <a:latin typeface="+mj-lt"/>
              </a:rPr>
              <a:t>Availing services of a Technician (Mr. XYZ) (Ecommerce participant) by Mr. ABC (customer) on the platform of Amazon (Ecommerce operator). </a:t>
            </a:r>
            <a:r>
              <a:rPr lang="en-US" sz="1600" b="0" dirty="0" err="1">
                <a:latin typeface="+mj-lt"/>
              </a:rPr>
              <a:t>Additonal</a:t>
            </a:r>
            <a:r>
              <a:rPr lang="en-US" sz="1600" b="0" dirty="0">
                <a:latin typeface="+mj-lt"/>
              </a:rPr>
              <a:t> payment made by the customer to the Technician for providing spare parts at the time of giving </a:t>
            </a:r>
            <a:r>
              <a:rPr lang="en-US" sz="1600" b="0" dirty="0" err="1">
                <a:latin typeface="+mj-lt"/>
              </a:rPr>
              <a:t>servcies</a:t>
            </a:r>
            <a:r>
              <a:rPr lang="en-US" sz="1600" b="0" dirty="0">
                <a:latin typeface="+mj-lt"/>
              </a:rPr>
              <a:t> not known to Amazon</a:t>
            </a:r>
          </a:p>
          <a:p>
            <a:pPr marL="403225" algn="just">
              <a:lnSpc>
                <a:spcPct val="100000"/>
              </a:lnSpc>
            </a:pPr>
            <a:endParaRPr lang="en-US" sz="1050" b="0" dirty="0">
              <a:latin typeface="+mj-lt"/>
            </a:endParaRPr>
          </a:p>
          <a:p>
            <a:pPr marL="403225" algn="just">
              <a:lnSpc>
                <a:spcPct val="100000"/>
              </a:lnSpc>
            </a:pPr>
            <a:endParaRPr lang="en-US" sz="1050" b="0" dirty="0">
              <a:latin typeface="+mj-lt"/>
            </a:endParaRPr>
          </a:p>
          <a:p>
            <a:pPr marL="403225" algn="just">
              <a:lnSpc>
                <a:spcPct val="100000"/>
              </a:lnSpc>
            </a:pPr>
            <a:endParaRPr lang="en-US" sz="1050" b="0" dirty="0">
              <a:latin typeface="+mj-lt"/>
            </a:endParaRPr>
          </a:p>
        </p:txBody>
      </p:sp>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44</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194-O – Other issues / Considerations </a:t>
            </a:r>
            <a:endParaRPr lang="en-US" sz="3200" b="1" dirty="0">
              <a:latin typeface="+mj-lt"/>
            </a:endParaRPr>
          </a:p>
        </p:txBody>
      </p:sp>
      <p:graphicFrame>
        <p:nvGraphicFramePr>
          <p:cNvPr id="3" name="Table 2">
            <a:extLst>
              <a:ext uri="{FF2B5EF4-FFF2-40B4-BE49-F238E27FC236}">
                <a16:creationId xmlns:a16="http://schemas.microsoft.com/office/drawing/2014/main" xmlns="" id="{1061DBB4-D7BD-403C-8611-B92FE9AFCCE8}"/>
              </a:ext>
            </a:extLst>
          </p:cNvPr>
          <p:cNvGraphicFramePr>
            <a:graphicFrameLocks noGrp="1"/>
          </p:cNvGraphicFramePr>
          <p:nvPr>
            <p:extLst>
              <p:ext uri="{D42A27DB-BD31-4B8C-83A1-F6EECF244321}">
                <p14:modId xmlns:p14="http://schemas.microsoft.com/office/powerpoint/2010/main" val="1988420859"/>
              </p:ext>
            </p:extLst>
          </p:nvPr>
        </p:nvGraphicFramePr>
        <p:xfrm>
          <a:off x="1445342" y="2698252"/>
          <a:ext cx="7787149" cy="2827479"/>
        </p:xfrm>
        <a:graphic>
          <a:graphicData uri="http://schemas.openxmlformats.org/drawingml/2006/table">
            <a:tbl>
              <a:tblPr/>
              <a:tblGrid>
                <a:gridCol w="6480340">
                  <a:extLst>
                    <a:ext uri="{9D8B030D-6E8A-4147-A177-3AD203B41FA5}">
                      <a16:colId xmlns:a16="http://schemas.microsoft.com/office/drawing/2014/main" xmlns="" val="1101372961"/>
                    </a:ext>
                  </a:extLst>
                </a:gridCol>
                <a:gridCol w="1306809">
                  <a:extLst>
                    <a:ext uri="{9D8B030D-6E8A-4147-A177-3AD203B41FA5}">
                      <a16:colId xmlns:a16="http://schemas.microsoft.com/office/drawing/2014/main" xmlns="" val="1722304645"/>
                    </a:ext>
                  </a:extLst>
                </a:gridCol>
              </a:tblGrid>
              <a:tr h="403926">
                <a:tc>
                  <a:txBody>
                    <a:bodyPr/>
                    <a:lstStyle/>
                    <a:p>
                      <a:pPr algn="l" fontAlgn="t"/>
                      <a:r>
                        <a:rPr lang="en-US" sz="1600" b="1" i="0" u="none" strike="noStrike" dirty="0">
                          <a:solidFill>
                            <a:srgbClr val="000000"/>
                          </a:solidFill>
                          <a:effectLst/>
                          <a:latin typeface="+mj-lt"/>
                        </a:rPr>
                        <a:t>Particulars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US" sz="1600" b="1" i="0" u="none" strike="noStrike">
                          <a:solidFill>
                            <a:srgbClr val="000000"/>
                          </a:solidFill>
                          <a:effectLst/>
                          <a:latin typeface="+mj-lt"/>
                        </a:rPr>
                        <a:t>Amount (Rs.)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2792881658"/>
                  </a:ext>
                </a:extLst>
              </a:tr>
              <a:tr h="403926">
                <a:tc>
                  <a:txBody>
                    <a:bodyPr/>
                    <a:lstStyle/>
                    <a:p>
                      <a:pPr algn="l" fontAlgn="t"/>
                      <a:r>
                        <a:rPr lang="en-US" sz="1600" b="0" i="0" u="none" strike="noStrike" dirty="0" err="1">
                          <a:solidFill>
                            <a:srgbClr val="000000"/>
                          </a:solidFill>
                          <a:effectLst/>
                          <a:latin typeface="+mj-lt"/>
                        </a:rPr>
                        <a:t>Servcies</a:t>
                      </a:r>
                      <a:r>
                        <a:rPr lang="en-US" sz="1600" b="0" i="0" u="none" strike="noStrike" dirty="0">
                          <a:solidFill>
                            <a:srgbClr val="000000"/>
                          </a:solidFill>
                          <a:effectLst/>
                          <a:latin typeface="+mj-lt"/>
                        </a:rPr>
                        <a:t> of Technician availed by Mr. ABC on Amazons Platform</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mj-lt"/>
                        </a:rPr>
                        <a:t>         1,00,000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41279429"/>
                  </a:ext>
                </a:extLst>
              </a:tr>
              <a:tr h="403926">
                <a:tc>
                  <a:txBody>
                    <a:bodyPr/>
                    <a:lstStyle/>
                    <a:p>
                      <a:pPr algn="l" fontAlgn="t"/>
                      <a:r>
                        <a:rPr lang="en-US" sz="1600" b="0" i="0" u="none" strike="noStrike">
                          <a:solidFill>
                            <a:srgbClr val="000000"/>
                          </a:solidFill>
                          <a:effectLst/>
                          <a:latin typeface="+mj-lt"/>
                        </a:rPr>
                        <a:t>Amount paid by Customer to Technician direclty</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US" sz="1600" b="0" i="0" u="none" strike="noStrike">
                          <a:solidFill>
                            <a:srgbClr val="000000"/>
                          </a:solidFill>
                          <a:effectLst/>
                          <a:latin typeface="+mj-lt"/>
                        </a:rPr>
                        <a:t>           20,000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2005137970"/>
                  </a:ext>
                </a:extLst>
              </a:tr>
              <a:tr h="403926">
                <a:tc>
                  <a:txBody>
                    <a:bodyPr/>
                    <a:lstStyle/>
                    <a:p>
                      <a:pPr algn="l" fontAlgn="t"/>
                      <a:r>
                        <a:rPr lang="en-US" sz="1600" b="0" i="0" u="none" strike="noStrike" dirty="0">
                          <a:solidFill>
                            <a:srgbClr val="000000"/>
                          </a:solidFill>
                          <a:effectLst/>
                          <a:latin typeface="+mj-lt"/>
                        </a:rPr>
                        <a:t>Amount of TDS to be deducted by Amazon u/s. 194-O</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a:solidFill>
                            <a:srgbClr val="000000"/>
                          </a:solidFill>
                          <a:effectLst/>
                          <a:latin typeface="+mj-lt"/>
                        </a:rPr>
                        <a:t>             1,200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04164635"/>
                  </a:ext>
                </a:extLst>
              </a:tr>
              <a:tr h="403926">
                <a:tc>
                  <a:txBody>
                    <a:bodyPr/>
                    <a:lstStyle/>
                    <a:p>
                      <a:pPr algn="l" fontAlgn="t"/>
                      <a:r>
                        <a:rPr lang="en-US" sz="1600" b="0" i="0" u="none" strike="noStrike" dirty="0">
                          <a:solidFill>
                            <a:srgbClr val="000000"/>
                          </a:solidFill>
                          <a:effectLst/>
                          <a:latin typeface="+mj-lt"/>
                        </a:rPr>
                        <a:t>TDS actually deducted by Amazon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US" sz="1600" b="0" i="0" u="none" strike="noStrike">
                          <a:solidFill>
                            <a:srgbClr val="000000"/>
                          </a:solidFill>
                          <a:effectLst/>
                          <a:latin typeface="+mj-lt"/>
                        </a:rPr>
                        <a:t>             1,000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3834091925"/>
                  </a:ext>
                </a:extLst>
              </a:tr>
              <a:tr h="807849">
                <a:tc>
                  <a:txBody>
                    <a:bodyPr/>
                    <a:lstStyle/>
                    <a:p>
                      <a:pPr algn="l" fontAlgn="t"/>
                      <a:r>
                        <a:rPr lang="en-US" sz="1600" b="0" i="0" u="none" strike="noStrike">
                          <a:solidFill>
                            <a:srgbClr val="000000"/>
                          </a:solidFill>
                          <a:effectLst/>
                          <a:latin typeface="+mj-lt"/>
                        </a:rPr>
                        <a:t>Short deduction by Amazon due to unawareness of the spare parts provided by the Technician</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600" b="0" i="0" u="none" strike="noStrike" dirty="0">
                          <a:solidFill>
                            <a:srgbClr val="000000"/>
                          </a:solidFill>
                          <a:effectLst/>
                          <a:latin typeface="+mj-lt"/>
                        </a:rPr>
                        <a:t>                200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51157916"/>
                  </a:ext>
                </a:extLst>
              </a:tr>
            </a:tbl>
          </a:graphicData>
        </a:graphic>
      </p:graphicFrame>
    </p:spTree>
    <p:extLst>
      <p:ext uri="{BB962C8B-B14F-4D97-AF65-F5344CB8AC3E}">
        <p14:creationId xmlns:p14="http://schemas.microsoft.com/office/powerpoint/2010/main" val="22717587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45</a:t>
            </a:fld>
            <a:endParaRPr lang="en-US">
              <a:latin typeface="Georgia" panose="02040502050405020303" pitchFamily="18" charset="0"/>
            </a:endParaRPr>
          </a:p>
        </p:txBody>
      </p:sp>
      <p:cxnSp>
        <p:nvCxnSpPr>
          <p:cNvPr id="8" name="Straight Connector 7"/>
          <p:cNvCxnSpPr>
            <a:cxnSpLocks/>
          </p:cNvCxnSpPr>
          <p:nvPr/>
        </p:nvCxnSpPr>
        <p:spPr>
          <a:xfrm>
            <a:off x="78722" y="636036"/>
            <a:ext cx="12113278"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flipV="1">
            <a:off x="78722" y="6307494"/>
            <a:ext cx="12113278" cy="343"/>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78756" y="37739"/>
            <a:ext cx="11465148" cy="523220"/>
          </a:xfrm>
          <a:prstGeom prst="rect">
            <a:avLst/>
          </a:prstGeom>
          <a:noFill/>
        </p:spPr>
        <p:txBody>
          <a:bodyPr wrap="square" rtlCol="0">
            <a:spAutoFit/>
          </a:bodyPr>
          <a:lstStyle/>
          <a:p>
            <a:pPr algn="ctr"/>
            <a:r>
              <a:rPr lang="en-IN" sz="2800" b="1" dirty="0">
                <a:latin typeface="+mj-lt"/>
              </a:rPr>
              <a:t>Sec 206C(1G) – TCS on Foreign remittance under LRS &amp; Overseas Tour package</a:t>
            </a:r>
            <a:endParaRPr lang="en-US" sz="2800" b="1" dirty="0">
              <a:latin typeface="+mj-lt"/>
            </a:endParaRPr>
          </a:p>
        </p:txBody>
      </p:sp>
      <p:graphicFrame>
        <p:nvGraphicFramePr>
          <p:cNvPr id="7" name="Table 6">
            <a:extLst>
              <a:ext uri="{FF2B5EF4-FFF2-40B4-BE49-F238E27FC236}">
                <a16:creationId xmlns:a16="http://schemas.microsoft.com/office/drawing/2014/main" xmlns="" id="{7DDBED1F-6501-40B2-B111-E1E6DFE7A710}"/>
              </a:ext>
            </a:extLst>
          </p:cNvPr>
          <p:cNvGraphicFramePr>
            <a:graphicFrameLocks noGrp="1"/>
          </p:cNvGraphicFramePr>
          <p:nvPr>
            <p:extLst>
              <p:ext uri="{D42A27DB-BD31-4B8C-83A1-F6EECF244321}">
                <p14:modId xmlns:p14="http://schemas.microsoft.com/office/powerpoint/2010/main" val="2171687346"/>
              </p:ext>
            </p:extLst>
          </p:nvPr>
        </p:nvGraphicFramePr>
        <p:xfrm>
          <a:off x="934064" y="865239"/>
          <a:ext cx="10323872" cy="3991899"/>
        </p:xfrm>
        <a:graphic>
          <a:graphicData uri="http://schemas.openxmlformats.org/drawingml/2006/table">
            <a:tbl>
              <a:tblPr/>
              <a:tblGrid>
                <a:gridCol w="1973424">
                  <a:extLst>
                    <a:ext uri="{9D8B030D-6E8A-4147-A177-3AD203B41FA5}">
                      <a16:colId xmlns:a16="http://schemas.microsoft.com/office/drawing/2014/main" xmlns="" val="3261344567"/>
                    </a:ext>
                  </a:extLst>
                </a:gridCol>
                <a:gridCol w="4175224">
                  <a:extLst>
                    <a:ext uri="{9D8B030D-6E8A-4147-A177-3AD203B41FA5}">
                      <a16:colId xmlns:a16="http://schemas.microsoft.com/office/drawing/2014/main" xmlns="" val="2290528209"/>
                    </a:ext>
                  </a:extLst>
                </a:gridCol>
                <a:gridCol w="4175224">
                  <a:extLst>
                    <a:ext uri="{9D8B030D-6E8A-4147-A177-3AD203B41FA5}">
                      <a16:colId xmlns:a16="http://schemas.microsoft.com/office/drawing/2014/main" xmlns="" val="2359482771"/>
                    </a:ext>
                  </a:extLst>
                </a:gridCol>
              </a:tblGrid>
              <a:tr h="744643">
                <a:tc>
                  <a:txBody>
                    <a:bodyPr/>
                    <a:lstStyle/>
                    <a:p>
                      <a:pPr algn="l" rtl="0" fontAlgn="t"/>
                      <a:r>
                        <a:rPr lang="en-US" sz="1600" b="1" i="0" u="none" strike="noStrike" dirty="0">
                          <a:solidFill>
                            <a:srgbClr val="000000"/>
                          </a:solidFill>
                          <a:effectLst/>
                          <a:latin typeface="Calibri Light" panose="020F0302020204030204" pitchFamily="34" charset="0"/>
                        </a:rPr>
                        <a:t>Nature of Transaction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dirty="0">
                          <a:solidFill>
                            <a:srgbClr val="000000"/>
                          </a:solidFill>
                          <a:effectLst/>
                          <a:latin typeface="Calibri Light" panose="020F0302020204030204" pitchFamily="34" charset="0"/>
                        </a:rPr>
                        <a:t>Foreign Remittance under </a:t>
                      </a:r>
                      <a:r>
                        <a:rPr lang="en-US" sz="1600" b="0" i="0" u="none" strike="noStrike" dirty="0" err="1">
                          <a:solidFill>
                            <a:srgbClr val="000000"/>
                          </a:solidFill>
                          <a:effectLst/>
                          <a:latin typeface="Calibri Light" panose="020F0302020204030204" pitchFamily="34" charset="0"/>
                        </a:rPr>
                        <a:t>Liberalised</a:t>
                      </a:r>
                      <a:r>
                        <a:rPr lang="en-US" sz="1600" b="0" i="0" u="none" strike="noStrike" dirty="0">
                          <a:solidFill>
                            <a:srgbClr val="000000"/>
                          </a:solidFill>
                          <a:effectLst/>
                          <a:latin typeface="Calibri Light" panose="020F0302020204030204" pitchFamily="34" charset="0"/>
                        </a:rPr>
                        <a:t> Remittance Scheme (LRS)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dirty="0">
                          <a:solidFill>
                            <a:srgbClr val="000000"/>
                          </a:solidFill>
                          <a:effectLst/>
                          <a:latin typeface="Calibri Light" panose="020F0302020204030204" pitchFamily="34" charset="0"/>
                        </a:rPr>
                        <a:t> Payment for Overseas Tour program package (expenses for travel, stay, </a:t>
                      </a:r>
                      <a:r>
                        <a:rPr lang="en-US" sz="1600" b="0" i="0" u="none" strike="noStrike" dirty="0" err="1">
                          <a:solidFill>
                            <a:srgbClr val="000000"/>
                          </a:solidFill>
                          <a:effectLst/>
                          <a:latin typeface="Calibri Light" panose="020F0302020204030204" pitchFamily="34" charset="0"/>
                        </a:rPr>
                        <a:t>etc</a:t>
                      </a:r>
                      <a:r>
                        <a:rPr lang="en-US" sz="1600" b="0" i="0" u="none" strike="noStrike" dirty="0">
                          <a:solidFill>
                            <a:srgbClr val="000000"/>
                          </a:solidFill>
                          <a:effectLst/>
                          <a:latin typeface="Calibri Light" panose="020F0302020204030204" pitchFamily="34" charset="0"/>
                        </a:rPr>
                        <a:t> for a visit to a country outside India)</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613515539"/>
                  </a:ext>
                </a:extLst>
              </a:tr>
              <a:tr h="253332">
                <a:tc rowSpan="2">
                  <a:txBody>
                    <a:bodyPr/>
                    <a:lstStyle/>
                    <a:p>
                      <a:pPr algn="l" rtl="0" fontAlgn="t"/>
                      <a:r>
                        <a:rPr lang="en-US" sz="1600" b="1" i="0" u="none" strike="noStrike" dirty="0">
                          <a:solidFill>
                            <a:srgbClr val="000000"/>
                          </a:solidFill>
                          <a:effectLst/>
                          <a:latin typeface="Calibri Light" panose="020F0302020204030204" pitchFamily="34" charset="0"/>
                        </a:rPr>
                        <a:t>Liability 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1" i="0" u="none" strike="noStrike" dirty="0" err="1">
                          <a:solidFill>
                            <a:srgbClr val="000000"/>
                          </a:solidFill>
                          <a:effectLst/>
                          <a:latin typeface="Calibri Light" panose="020F0302020204030204" pitchFamily="34" charset="0"/>
                        </a:rPr>
                        <a:t>Authorised</a:t>
                      </a:r>
                      <a:r>
                        <a:rPr lang="en-US" sz="1600" b="1" i="0" u="none" strike="noStrike" dirty="0">
                          <a:solidFill>
                            <a:srgbClr val="000000"/>
                          </a:solidFill>
                          <a:effectLst/>
                          <a:latin typeface="Calibri Light" panose="020F0302020204030204" pitchFamily="34" charset="0"/>
                        </a:rPr>
                        <a:t> Dealer (AD)</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just" rtl="0" fontAlgn="t"/>
                      <a:r>
                        <a:rPr lang="en-US" sz="1600" b="0" i="0" u="none" strike="noStrike" dirty="0">
                          <a:solidFill>
                            <a:srgbClr val="000000"/>
                          </a:solidFill>
                          <a:effectLst/>
                          <a:latin typeface="Calibri Light" panose="020F0302020204030204" pitchFamily="34" charset="0"/>
                        </a:rPr>
                        <a:t>Seller of an Overseas Tour program package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395179888"/>
                  </a:ext>
                </a:extLst>
              </a:tr>
              <a:tr h="498987">
                <a:tc vMerge="1">
                  <a:txBody>
                    <a:bodyPr/>
                    <a:lstStyle/>
                    <a:p>
                      <a:endParaRPr lang="en-US"/>
                    </a:p>
                  </a:txBody>
                  <a:tcPr/>
                </a:tc>
                <a:tc>
                  <a:txBody>
                    <a:bodyPr/>
                    <a:lstStyle/>
                    <a:p>
                      <a:pPr algn="just" rtl="0" fontAlgn="t"/>
                      <a:r>
                        <a:rPr lang="en-US" sz="1600" b="0" i="0" u="none" strike="noStrike" dirty="0">
                          <a:solidFill>
                            <a:srgbClr val="000000"/>
                          </a:solidFill>
                          <a:effectLst/>
                          <a:latin typeface="Calibri Light" panose="020F0302020204030204" pitchFamily="34" charset="0"/>
                        </a:rPr>
                        <a:t>A person authorized by RBI to deal in Foreign exchange or Foreign security</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 </a:t>
                      </a:r>
                      <a:r>
                        <a:rPr lang="en-US" sz="1600" b="1" i="0" u="none" strike="noStrike" dirty="0">
                          <a:solidFill>
                            <a:srgbClr val="000000"/>
                          </a:solidFill>
                          <a:effectLst/>
                          <a:latin typeface="Calibri Light" panose="020F0302020204030204" pitchFamily="34" charset="0"/>
                        </a:rPr>
                        <a:t>(No TCS by AD if seller has collected TCS)</a:t>
                      </a:r>
                    </a:p>
                    <a:p>
                      <a:pPr algn="just" rtl="0" fontAlgn="t"/>
                      <a:endParaRPr lang="en-US" sz="16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83045111"/>
                  </a:ext>
                </a:extLst>
              </a:tr>
              <a:tr h="253332">
                <a:tc>
                  <a:txBody>
                    <a:bodyPr/>
                    <a:lstStyle/>
                    <a:p>
                      <a:pPr algn="l" rtl="0" fontAlgn="t"/>
                      <a:r>
                        <a:rPr lang="en-US" sz="1600" b="1" i="0" u="none" strike="noStrike" dirty="0">
                          <a:solidFill>
                            <a:srgbClr val="000000"/>
                          </a:solidFill>
                          <a:effectLst/>
                          <a:latin typeface="Calibri Light" panose="020F0302020204030204" pitchFamily="34" charset="0"/>
                        </a:rPr>
                        <a:t>Threshold Limit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dirty="0">
                          <a:solidFill>
                            <a:srgbClr val="000000"/>
                          </a:solidFill>
                          <a:effectLst/>
                          <a:latin typeface="Calibri Light" panose="020F0302020204030204" pitchFamily="34" charset="0"/>
                        </a:rPr>
                        <a:t>Amount in excess of Rs. 7 lakhs in a FY</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dirty="0">
                          <a:solidFill>
                            <a:srgbClr val="000000"/>
                          </a:solidFill>
                          <a:effectLst/>
                          <a:latin typeface="Calibri Light" panose="020F0302020204030204" pitchFamily="34" charset="0"/>
                        </a:rPr>
                        <a:t>No limit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880500985"/>
                  </a:ext>
                </a:extLst>
              </a:tr>
              <a:tr h="744643">
                <a:tc>
                  <a:txBody>
                    <a:bodyPr/>
                    <a:lstStyle/>
                    <a:p>
                      <a:pPr algn="l" rtl="0" fontAlgn="t"/>
                      <a:r>
                        <a:rPr lang="en-US" sz="1600" b="1" i="0" u="none" strike="noStrike" dirty="0">
                          <a:solidFill>
                            <a:srgbClr val="000000"/>
                          </a:solidFill>
                          <a:effectLst/>
                          <a:latin typeface="Calibri Light" panose="020F0302020204030204" pitchFamily="34" charset="0"/>
                        </a:rPr>
                        <a:t>Rate of TCS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5% on the amount of remittance </a:t>
                      </a:r>
                    </a:p>
                    <a:p>
                      <a:pPr algn="just" rtl="0" fontAlgn="t"/>
                      <a:r>
                        <a:rPr lang="en-US" sz="1600" b="0" i="0" u="none" strike="noStrike" dirty="0">
                          <a:solidFill>
                            <a:srgbClr val="000000"/>
                          </a:solidFill>
                          <a:effectLst/>
                          <a:latin typeface="Calibri Light" panose="020F0302020204030204" pitchFamily="34" charset="0"/>
                        </a:rPr>
                        <a:t>0.5% on the remittance of loan from Financial Institution for pursing education</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5 % on the amount of remittance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46762619"/>
                  </a:ext>
                </a:extLst>
              </a:tr>
              <a:tr h="498987">
                <a:tc>
                  <a:txBody>
                    <a:bodyPr/>
                    <a:lstStyle/>
                    <a:p>
                      <a:pPr algn="l" rtl="0" fontAlgn="t"/>
                      <a:r>
                        <a:rPr lang="en-US" sz="1600" b="1" i="0" u="none" strike="noStrike" dirty="0">
                          <a:solidFill>
                            <a:srgbClr val="000000"/>
                          </a:solidFill>
                          <a:effectLst/>
                          <a:latin typeface="Calibri Light" panose="020F0302020204030204" pitchFamily="34" charset="0"/>
                        </a:rPr>
                        <a:t>Time of collection</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dirty="0">
                          <a:solidFill>
                            <a:srgbClr val="000000"/>
                          </a:solidFill>
                          <a:effectLst/>
                          <a:latin typeface="Calibri Light" panose="020F0302020204030204" pitchFamily="34" charset="0"/>
                        </a:rPr>
                        <a:t>At the time of debit or payment whichever is earlier</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dirty="0">
                          <a:solidFill>
                            <a:srgbClr val="000000"/>
                          </a:solidFill>
                          <a:effectLst/>
                          <a:latin typeface="Calibri Light" panose="020F0302020204030204" pitchFamily="34" charset="0"/>
                        </a:rPr>
                        <a:t>At the time of debit or payment whichever is earlier</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2997369520"/>
                  </a:ext>
                </a:extLst>
              </a:tr>
              <a:tr h="253332">
                <a:tc>
                  <a:txBody>
                    <a:bodyPr/>
                    <a:lstStyle/>
                    <a:p>
                      <a:pPr algn="l" rtl="0" fontAlgn="t"/>
                      <a:r>
                        <a:rPr lang="en-US" sz="1600" b="1" i="0" u="none" strike="noStrike" dirty="0">
                          <a:solidFill>
                            <a:srgbClr val="000000"/>
                          </a:solidFill>
                          <a:effectLst/>
                          <a:latin typeface="Calibri Light" panose="020F0302020204030204" pitchFamily="34" charset="0"/>
                        </a:rPr>
                        <a:t>Applicable from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1st October, 2020</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1st October, 2020</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00492401"/>
                  </a:ext>
                </a:extLst>
              </a:tr>
              <a:tr h="744643">
                <a:tc>
                  <a:txBody>
                    <a:bodyPr/>
                    <a:lstStyle/>
                    <a:p>
                      <a:pPr algn="l" rtl="0" fontAlgn="t"/>
                      <a:r>
                        <a:rPr lang="en-US" sz="1600" b="1" i="0" u="none" strike="noStrike" dirty="0">
                          <a:solidFill>
                            <a:srgbClr val="000000"/>
                          </a:solidFill>
                          <a:effectLst/>
                          <a:latin typeface="Calibri Light" panose="020F0302020204030204" pitchFamily="34" charset="0"/>
                        </a:rPr>
                        <a:t>Exemption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2">
                  <a:txBody>
                    <a:bodyPr/>
                    <a:lstStyle/>
                    <a:p>
                      <a:pPr algn="just" rtl="0" fontAlgn="t"/>
                      <a:r>
                        <a:rPr lang="en-US" sz="1600" b="0" i="0" u="none" strike="noStrike" dirty="0">
                          <a:solidFill>
                            <a:srgbClr val="000000"/>
                          </a:solidFill>
                          <a:effectLst/>
                          <a:latin typeface="Calibri Light" panose="020F0302020204030204" pitchFamily="34" charset="0"/>
                        </a:rPr>
                        <a:t>a. Liable to TDS and TDS has been deducted</a:t>
                      </a:r>
                    </a:p>
                    <a:p>
                      <a:pPr algn="just" rtl="0" fontAlgn="t"/>
                      <a:r>
                        <a:rPr lang="en-US" sz="1600" b="0" i="0" u="none" strike="noStrike" dirty="0">
                          <a:solidFill>
                            <a:srgbClr val="000000"/>
                          </a:solidFill>
                          <a:effectLst/>
                          <a:latin typeface="Calibri Light" panose="020F0302020204030204" pitchFamily="34" charset="0"/>
                        </a:rPr>
                        <a:t>b. Remittance by CG, SG, embassy, High Commission, legation, commission, consulate, Trade representative of a foreign state, local authority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pPr algn="just" rtl="0" fontAlgn="t"/>
                      <a:endParaRPr lang="en-US" sz="16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332820771"/>
                  </a:ext>
                </a:extLst>
              </a:tr>
            </a:tbl>
          </a:graphicData>
        </a:graphic>
      </p:graphicFrame>
    </p:spTree>
    <p:extLst>
      <p:ext uri="{BB962C8B-B14F-4D97-AF65-F5344CB8AC3E}">
        <p14:creationId xmlns:p14="http://schemas.microsoft.com/office/powerpoint/2010/main" val="1785392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46</a:t>
            </a:fld>
            <a:endParaRPr lang="en-US">
              <a:latin typeface="Georgia" panose="02040502050405020303" pitchFamily="18" charset="0"/>
            </a:endParaRPr>
          </a:p>
        </p:txBody>
      </p:sp>
      <p:cxnSp>
        <p:nvCxnSpPr>
          <p:cNvPr id="8" name="Straight Connector 7"/>
          <p:cNvCxnSpPr>
            <a:cxnSpLocks/>
          </p:cNvCxnSpPr>
          <p:nvPr/>
        </p:nvCxnSpPr>
        <p:spPr>
          <a:xfrm>
            <a:off x="78722" y="636036"/>
            <a:ext cx="12113278"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flipV="1">
            <a:off x="78722" y="6307494"/>
            <a:ext cx="12113278" cy="343"/>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78756" y="37739"/>
            <a:ext cx="11465148" cy="523220"/>
          </a:xfrm>
          <a:prstGeom prst="rect">
            <a:avLst/>
          </a:prstGeom>
          <a:noFill/>
        </p:spPr>
        <p:txBody>
          <a:bodyPr wrap="square" rtlCol="0">
            <a:spAutoFit/>
          </a:bodyPr>
          <a:lstStyle/>
          <a:p>
            <a:pPr algn="ctr"/>
            <a:r>
              <a:rPr lang="en-IN" sz="2800" b="1" dirty="0">
                <a:latin typeface="+mj-lt"/>
              </a:rPr>
              <a:t>Sec 206C(1G) – TDS on Foreign remittance under LRS &amp; Overseas Tour package</a:t>
            </a:r>
            <a:endParaRPr lang="en-US" sz="2800" b="1" dirty="0">
              <a:latin typeface="+mj-lt"/>
            </a:endParaRPr>
          </a:p>
        </p:txBody>
      </p:sp>
      <p:sp>
        <p:nvSpPr>
          <p:cNvPr id="13" name="Subtitle 6">
            <a:extLst>
              <a:ext uri="{FF2B5EF4-FFF2-40B4-BE49-F238E27FC236}">
                <a16:creationId xmlns:a16="http://schemas.microsoft.com/office/drawing/2014/main" xmlns="" id="{E44E09E3-929C-49B4-AA99-59B6199104BF}"/>
              </a:ext>
            </a:extLst>
          </p:cNvPr>
          <p:cNvSpPr txBox="1">
            <a:spLocks/>
          </p:cNvSpPr>
          <p:nvPr/>
        </p:nvSpPr>
        <p:spPr>
          <a:xfrm>
            <a:off x="855912" y="727591"/>
            <a:ext cx="10497888" cy="5401002"/>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9725" indent="-339725" algn="just">
              <a:lnSpc>
                <a:spcPct val="100000"/>
              </a:lnSpc>
            </a:pPr>
            <a:r>
              <a:rPr lang="en-US" sz="1600" b="1" dirty="0">
                <a:latin typeface="+mj-lt"/>
              </a:rPr>
              <a:t>Transactions covered under LRS </a:t>
            </a:r>
          </a:p>
          <a:p>
            <a:pPr marL="796925" indent="-393700" algn="just">
              <a:lnSpc>
                <a:spcPct val="100000"/>
              </a:lnSpc>
              <a:buFont typeface="+mj-lt"/>
              <a:buAutoNum type="alphaLcPeriod"/>
            </a:pPr>
            <a:r>
              <a:rPr lang="en-US" sz="1600" dirty="0">
                <a:latin typeface="+mj-lt"/>
              </a:rPr>
              <a:t>Travel to country outside India </a:t>
            </a:r>
          </a:p>
          <a:p>
            <a:pPr marL="796925" indent="-393700" algn="just">
              <a:lnSpc>
                <a:spcPct val="100000"/>
              </a:lnSpc>
              <a:buFont typeface="+mj-lt"/>
              <a:buAutoNum type="alphaLcPeriod"/>
            </a:pPr>
            <a:r>
              <a:rPr lang="en-US" sz="1600" dirty="0">
                <a:latin typeface="+mj-lt"/>
              </a:rPr>
              <a:t>Gift or Donation</a:t>
            </a:r>
          </a:p>
          <a:p>
            <a:pPr marL="796925" indent="-393700" algn="just">
              <a:lnSpc>
                <a:spcPct val="100000"/>
              </a:lnSpc>
              <a:buFont typeface="+mj-lt"/>
              <a:buAutoNum type="alphaLcPeriod"/>
            </a:pPr>
            <a:r>
              <a:rPr lang="en-US" sz="1600" dirty="0">
                <a:latin typeface="+mj-lt"/>
              </a:rPr>
              <a:t>Studies outside India</a:t>
            </a:r>
          </a:p>
          <a:p>
            <a:pPr marL="796925" indent="-393700" algn="just">
              <a:lnSpc>
                <a:spcPct val="100000"/>
              </a:lnSpc>
              <a:buFont typeface="+mj-lt"/>
              <a:buAutoNum type="alphaLcPeriod"/>
            </a:pPr>
            <a:r>
              <a:rPr lang="en-US" sz="1600" dirty="0">
                <a:latin typeface="+mj-lt"/>
              </a:rPr>
              <a:t>Business Trips</a:t>
            </a:r>
          </a:p>
          <a:p>
            <a:pPr marL="796925" indent="-393700" algn="just">
              <a:lnSpc>
                <a:spcPct val="100000"/>
              </a:lnSpc>
              <a:buFont typeface="+mj-lt"/>
              <a:buAutoNum type="alphaLcPeriod"/>
            </a:pPr>
            <a:r>
              <a:rPr lang="en-US" sz="1600" dirty="0">
                <a:latin typeface="+mj-lt"/>
              </a:rPr>
              <a:t>Employment outside India</a:t>
            </a:r>
          </a:p>
          <a:p>
            <a:pPr marL="796925" indent="-393700" algn="just">
              <a:lnSpc>
                <a:spcPct val="100000"/>
              </a:lnSpc>
              <a:buFont typeface="+mj-lt"/>
              <a:buAutoNum type="alphaLcPeriod"/>
            </a:pPr>
            <a:r>
              <a:rPr lang="en-US" sz="1600" dirty="0">
                <a:latin typeface="+mj-lt"/>
              </a:rPr>
              <a:t>Expenses for Medical Treatment outside India</a:t>
            </a:r>
          </a:p>
          <a:p>
            <a:pPr marL="796925" indent="-393700" algn="just">
              <a:lnSpc>
                <a:spcPct val="100000"/>
              </a:lnSpc>
              <a:buFont typeface="+mj-lt"/>
              <a:buAutoNum type="alphaLcPeriod"/>
            </a:pPr>
            <a:r>
              <a:rPr lang="en-US" sz="1600" dirty="0">
                <a:latin typeface="+mj-lt"/>
              </a:rPr>
              <a:t>Making Investments outside India</a:t>
            </a:r>
          </a:p>
          <a:p>
            <a:pPr marL="796925" indent="-393700" algn="just">
              <a:lnSpc>
                <a:spcPct val="100000"/>
              </a:lnSpc>
              <a:buFont typeface="+mj-lt"/>
              <a:buAutoNum type="alphaLcPeriod"/>
            </a:pPr>
            <a:r>
              <a:rPr lang="en-US" sz="1600" dirty="0">
                <a:latin typeface="+mj-lt"/>
              </a:rPr>
              <a:t>Purchase of Property outside India </a:t>
            </a:r>
          </a:p>
          <a:p>
            <a:pPr marL="339725" indent="-339725" algn="just">
              <a:lnSpc>
                <a:spcPct val="100000"/>
              </a:lnSpc>
            </a:pPr>
            <a:endParaRPr lang="en-US" sz="1600" dirty="0">
              <a:latin typeface="+mj-lt"/>
            </a:endParaRPr>
          </a:p>
          <a:p>
            <a:pPr marL="339725" indent="-339725" algn="just">
              <a:lnSpc>
                <a:spcPct val="100000"/>
              </a:lnSpc>
            </a:pPr>
            <a:r>
              <a:rPr lang="en-US" sz="1600" dirty="0">
                <a:latin typeface="+mj-lt"/>
              </a:rPr>
              <a:t>Extra amounts to be shelled out by parents or students for making payment for education. Hardships faced in case of in adequate funds for studies abroad.</a:t>
            </a:r>
          </a:p>
          <a:p>
            <a:pPr indent="-342900" algn="just">
              <a:lnSpc>
                <a:spcPct val="100000"/>
              </a:lnSpc>
            </a:pPr>
            <a:endParaRPr lang="en-US" sz="1600" dirty="0">
              <a:latin typeface="+mj-lt"/>
            </a:endParaRPr>
          </a:p>
          <a:p>
            <a:pPr indent="-342900" algn="just">
              <a:lnSpc>
                <a:spcPct val="100000"/>
              </a:lnSpc>
            </a:pPr>
            <a:r>
              <a:rPr lang="en-US" sz="1600" dirty="0">
                <a:latin typeface="+mj-lt"/>
              </a:rPr>
              <a:t>Threshold limit per AD. No tracking possible if buyer transacts through multiple AD.</a:t>
            </a:r>
          </a:p>
          <a:p>
            <a:pPr marL="344488" indent="-344488" algn="just">
              <a:lnSpc>
                <a:spcPct val="100000"/>
              </a:lnSpc>
            </a:pPr>
            <a:endParaRPr lang="en-US" sz="1600" dirty="0">
              <a:latin typeface="+mj-lt"/>
            </a:endParaRPr>
          </a:p>
          <a:p>
            <a:pPr marL="344488" indent="-344488" algn="just">
              <a:lnSpc>
                <a:spcPct val="100000"/>
              </a:lnSpc>
            </a:pPr>
            <a:r>
              <a:rPr lang="en-US" sz="1600" dirty="0">
                <a:latin typeface="+mj-lt"/>
              </a:rPr>
              <a:t>Transaction prior to 1</a:t>
            </a:r>
            <a:r>
              <a:rPr lang="en-US" sz="1600" baseline="30000" dirty="0">
                <a:latin typeface="+mj-lt"/>
              </a:rPr>
              <a:t>st</a:t>
            </a:r>
            <a:r>
              <a:rPr lang="en-US" sz="1600" dirty="0">
                <a:latin typeface="+mj-lt"/>
              </a:rPr>
              <a:t> October, 2020 to be considered to determine Threshold limit of Rs. 7 lakhs ( no Board circular)</a:t>
            </a:r>
          </a:p>
        </p:txBody>
      </p:sp>
    </p:spTree>
    <p:extLst>
      <p:ext uri="{BB962C8B-B14F-4D97-AF65-F5344CB8AC3E}">
        <p14:creationId xmlns:p14="http://schemas.microsoft.com/office/powerpoint/2010/main" val="10580405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47</a:t>
            </a:fld>
            <a:endParaRPr lang="en-US">
              <a:latin typeface="Georgia" panose="02040502050405020303" pitchFamily="18" charset="0"/>
            </a:endParaRPr>
          </a:p>
        </p:txBody>
      </p:sp>
      <p:cxnSp>
        <p:nvCxnSpPr>
          <p:cNvPr id="8" name="Straight Connector 7"/>
          <p:cNvCxnSpPr>
            <a:cxnSpLocks/>
          </p:cNvCxnSpPr>
          <p:nvPr/>
        </p:nvCxnSpPr>
        <p:spPr>
          <a:xfrm>
            <a:off x="78722" y="636036"/>
            <a:ext cx="12113278"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flipV="1">
            <a:off x="78722" y="6307494"/>
            <a:ext cx="12113278" cy="343"/>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78756" y="37739"/>
            <a:ext cx="11465148" cy="523220"/>
          </a:xfrm>
          <a:prstGeom prst="rect">
            <a:avLst/>
          </a:prstGeom>
          <a:noFill/>
        </p:spPr>
        <p:txBody>
          <a:bodyPr wrap="square" rtlCol="0">
            <a:spAutoFit/>
          </a:bodyPr>
          <a:lstStyle/>
          <a:p>
            <a:pPr algn="ctr"/>
            <a:r>
              <a:rPr lang="en-IN" sz="2800" b="1" dirty="0">
                <a:latin typeface="+mj-lt"/>
              </a:rPr>
              <a:t>Sec 192 – Deferment of TDS on ESOPs for Start up</a:t>
            </a:r>
            <a:endParaRPr lang="en-US" sz="2800" b="1" dirty="0">
              <a:latin typeface="+mj-lt"/>
            </a:endParaRPr>
          </a:p>
        </p:txBody>
      </p:sp>
      <p:graphicFrame>
        <p:nvGraphicFramePr>
          <p:cNvPr id="7" name="Table 6">
            <a:extLst>
              <a:ext uri="{FF2B5EF4-FFF2-40B4-BE49-F238E27FC236}">
                <a16:creationId xmlns:a16="http://schemas.microsoft.com/office/drawing/2014/main" xmlns="" id="{7DDBED1F-6501-40B2-B111-E1E6DFE7A710}"/>
              </a:ext>
            </a:extLst>
          </p:cNvPr>
          <p:cNvGraphicFramePr>
            <a:graphicFrameLocks noGrp="1"/>
          </p:cNvGraphicFramePr>
          <p:nvPr>
            <p:extLst>
              <p:ext uri="{D42A27DB-BD31-4B8C-83A1-F6EECF244321}">
                <p14:modId xmlns:p14="http://schemas.microsoft.com/office/powerpoint/2010/main" val="1657260874"/>
              </p:ext>
            </p:extLst>
          </p:nvPr>
        </p:nvGraphicFramePr>
        <p:xfrm>
          <a:off x="934063" y="865238"/>
          <a:ext cx="10156723" cy="5051778"/>
        </p:xfrm>
        <a:graphic>
          <a:graphicData uri="http://schemas.openxmlformats.org/drawingml/2006/table">
            <a:tbl>
              <a:tblPr/>
              <a:tblGrid>
                <a:gridCol w="2733369">
                  <a:extLst>
                    <a:ext uri="{9D8B030D-6E8A-4147-A177-3AD203B41FA5}">
                      <a16:colId xmlns:a16="http://schemas.microsoft.com/office/drawing/2014/main" xmlns="" val="3261344567"/>
                    </a:ext>
                  </a:extLst>
                </a:gridCol>
                <a:gridCol w="7423354">
                  <a:extLst>
                    <a:ext uri="{9D8B030D-6E8A-4147-A177-3AD203B41FA5}">
                      <a16:colId xmlns:a16="http://schemas.microsoft.com/office/drawing/2014/main" xmlns="" val="2290528209"/>
                    </a:ext>
                  </a:extLst>
                </a:gridCol>
              </a:tblGrid>
              <a:tr h="442452">
                <a:tc>
                  <a:txBody>
                    <a:bodyPr/>
                    <a:lstStyle/>
                    <a:p>
                      <a:pPr algn="l" rtl="0" fontAlgn="t"/>
                      <a:r>
                        <a:rPr lang="en-US" sz="1600" b="1" i="0" u="none" strike="noStrike" dirty="0">
                          <a:solidFill>
                            <a:srgbClr val="000000"/>
                          </a:solidFill>
                          <a:effectLst/>
                          <a:latin typeface="Calibri Light" panose="020F0302020204030204" pitchFamily="34" charset="0"/>
                        </a:rPr>
                        <a:t>Nature of Transaction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dirty="0">
                          <a:solidFill>
                            <a:srgbClr val="000000"/>
                          </a:solidFill>
                          <a:effectLst/>
                          <a:latin typeface="Calibri Light" panose="020F0302020204030204" pitchFamily="34" charset="0"/>
                        </a:rPr>
                        <a:t>Perquisites in the hands of the employee in the form of Employee Stock Options Plan (ESOP)</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613515539"/>
                  </a:ext>
                </a:extLst>
              </a:tr>
              <a:tr h="273830">
                <a:tc rowSpan="2">
                  <a:txBody>
                    <a:bodyPr/>
                    <a:lstStyle/>
                    <a:p>
                      <a:pPr algn="l" rtl="0" fontAlgn="t"/>
                      <a:r>
                        <a:rPr lang="en-US" sz="1600" b="1" i="0" u="none" strike="noStrike" dirty="0">
                          <a:solidFill>
                            <a:srgbClr val="000000"/>
                          </a:solidFill>
                          <a:effectLst/>
                          <a:latin typeface="Calibri Light" panose="020F0302020204030204" pitchFamily="34" charset="0"/>
                        </a:rPr>
                        <a:t>Liability 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Employer being an eligible Start up u/s. 80IAC</a:t>
                      </a:r>
                    </a:p>
                    <a:p>
                      <a:pPr marL="342900" indent="-342900" algn="just" rtl="0" fontAlgn="t">
                        <a:buAutoNum type="alphaLcPeriod"/>
                      </a:pPr>
                      <a:r>
                        <a:rPr lang="en-US" sz="1600" b="0" i="0" u="none" strike="noStrike" dirty="0">
                          <a:solidFill>
                            <a:srgbClr val="000000"/>
                          </a:solidFill>
                          <a:effectLst/>
                          <a:latin typeface="Calibri Light" panose="020F0302020204030204" pitchFamily="34" charset="0"/>
                        </a:rPr>
                        <a:t>Company or LLP engaged in eligible business after 1</a:t>
                      </a:r>
                      <a:r>
                        <a:rPr lang="en-US" sz="1600" b="0" i="0" u="none" strike="noStrike" baseline="30000" dirty="0">
                          <a:solidFill>
                            <a:srgbClr val="000000"/>
                          </a:solidFill>
                          <a:effectLst/>
                          <a:latin typeface="Calibri Light" panose="020F0302020204030204" pitchFamily="34" charset="0"/>
                        </a:rPr>
                        <a:t>st</a:t>
                      </a:r>
                      <a:r>
                        <a:rPr lang="en-US" sz="1600" b="0" i="0" u="none" strike="noStrike" dirty="0">
                          <a:solidFill>
                            <a:srgbClr val="000000"/>
                          </a:solidFill>
                          <a:effectLst/>
                          <a:latin typeface="Calibri Light" panose="020F0302020204030204" pitchFamily="34" charset="0"/>
                        </a:rPr>
                        <a:t> April, 2016 but before 1</a:t>
                      </a:r>
                      <a:r>
                        <a:rPr lang="en-US" sz="1600" b="0" i="0" u="none" strike="noStrike" baseline="30000" dirty="0">
                          <a:solidFill>
                            <a:srgbClr val="000000"/>
                          </a:solidFill>
                          <a:effectLst/>
                          <a:latin typeface="Calibri Light" panose="020F0302020204030204" pitchFamily="34" charset="0"/>
                        </a:rPr>
                        <a:t>st</a:t>
                      </a:r>
                      <a:r>
                        <a:rPr lang="en-US" sz="1600" b="0" i="0" u="none" strike="noStrike" dirty="0">
                          <a:solidFill>
                            <a:srgbClr val="000000"/>
                          </a:solidFill>
                          <a:effectLst/>
                          <a:latin typeface="Calibri Light" panose="020F0302020204030204" pitchFamily="34" charset="0"/>
                        </a:rPr>
                        <a:t> April, 2022</a:t>
                      </a:r>
                    </a:p>
                    <a:p>
                      <a:pPr marL="342900" indent="-342900" algn="just" rtl="0" fontAlgn="t">
                        <a:buAutoNum type="alphaLcPeriod"/>
                      </a:pPr>
                      <a:r>
                        <a:rPr lang="en-US" sz="1600" b="0" i="0" u="none" strike="noStrike" dirty="0">
                          <a:solidFill>
                            <a:srgbClr val="000000"/>
                          </a:solidFill>
                          <a:effectLst/>
                          <a:latin typeface="Calibri Light" panose="020F0302020204030204" pitchFamily="34" charset="0"/>
                        </a:rPr>
                        <a:t>Turnover &lt; 25 crores in the year of claim of deduction </a:t>
                      </a:r>
                    </a:p>
                    <a:p>
                      <a:pPr marL="342900" indent="-342900" algn="just" rtl="0" fontAlgn="t">
                        <a:buAutoNum type="alphaLcPeriod"/>
                      </a:pPr>
                      <a:r>
                        <a:rPr lang="en-US" sz="1600" b="0" i="0" u="none" strike="noStrike" dirty="0">
                          <a:solidFill>
                            <a:srgbClr val="000000"/>
                          </a:solidFill>
                          <a:effectLst/>
                          <a:latin typeface="Calibri Light" panose="020F0302020204030204" pitchFamily="34" charset="0"/>
                        </a:rPr>
                        <a:t>Holds certificate of eligible business from Inter Ministerial Board of </a:t>
                      </a:r>
                      <a:r>
                        <a:rPr lang="en-US" sz="1600" b="0" i="0" u="none" strike="noStrike" dirty="0" err="1">
                          <a:solidFill>
                            <a:srgbClr val="000000"/>
                          </a:solidFill>
                          <a:effectLst/>
                          <a:latin typeface="Calibri Light" panose="020F0302020204030204" pitchFamily="34" charset="0"/>
                        </a:rPr>
                        <a:t>Certifcation</a:t>
                      </a:r>
                      <a:endParaRPr lang="en-US" sz="16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395179888"/>
                  </a:ext>
                </a:extLst>
              </a:tr>
              <a:tr h="0">
                <a:tc vMerge="1">
                  <a:txBody>
                    <a:bodyPr/>
                    <a:lstStyle/>
                    <a:p>
                      <a:endParaRPr lang="en-US"/>
                    </a:p>
                  </a:txBody>
                  <a:tcPr/>
                </a:tc>
                <a:tc>
                  <a:txBody>
                    <a:bodyPr/>
                    <a:lstStyle/>
                    <a:p>
                      <a:pPr algn="just" rtl="0" fontAlgn="t"/>
                      <a:endParaRPr lang="en-US" sz="16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83045111"/>
                  </a:ext>
                </a:extLst>
              </a:tr>
              <a:tr h="386163">
                <a:tc>
                  <a:txBody>
                    <a:bodyPr/>
                    <a:lstStyle/>
                    <a:p>
                      <a:pPr algn="l" rtl="0" fontAlgn="t"/>
                      <a:r>
                        <a:rPr lang="en-US" sz="1600" b="1" i="0" u="none" strike="noStrike" dirty="0">
                          <a:solidFill>
                            <a:srgbClr val="000000"/>
                          </a:solidFill>
                          <a:effectLst/>
                          <a:latin typeface="Calibri Light" panose="020F0302020204030204" pitchFamily="34" charset="0"/>
                        </a:rPr>
                        <a:t>Rate of TDS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Rates in force for the FY in which ESOP is exercised (chargeable in the year of exercise but payment of TDS deferred)</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46762619"/>
                  </a:ext>
                </a:extLst>
              </a:tr>
              <a:tr h="539362">
                <a:tc>
                  <a:txBody>
                    <a:bodyPr/>
                    <a:lstStyle/>
                    <a:p>
                      <a:pPr algn="l" rtl="0" fontAlgn="t"/>
                      <a:r>
                        <a:rPr lang="en-US" sz="1600" b="1" i="0" u="none" strike="noStrike" dirty="0">
                          <a:solidFill>
                            <a:srgbClr val="000000"/>
                          </a:solidFill>
                          <a:effectLst/>
                          <a:latin typeface="Calibri Light" panose="020F0302020204030204" pitchFamily="34" charset="0"/>
                        </a:rPr>
                        <a:t>Time of deduction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dirty="0">
                          <a:solidFill>
                            <a:srgbClr val="000000"/>
                          </a:solidFill>
                          <a:effectLst/>
                          <a:latin typeface="Calibri Light" panose="020F0302020204030204" pitchFamily="34" charset="0"/>
                        </a:rPr>
                        <a:t>Within 14 days from the earliest of the following </a:t>
                      </a:r>
                    </a:p>
                    <a:p>
                      <a:pPr marL="342900" indent="-342900" algn="just" rtl="0" fontAlgn="t">
                        <a:buAutoNum type="alphaLcPeriod"/>
                      </a:pPr>
                      <a:r>
                        <a:rPr lang="en-US" sz="1600" b="0" i="0" u="none" strike="noStrike" dirty="0">
                          <a:solidFill>
                            <a:srgbClr val="000000"/>
                          </a:solidFill>
                          <a:effectLst/>
                          <a:latin typeface="Calibri Light" panose="020F0302020204030204" pitchFamily="34" charset="0"/>
                        </a:rPr>
                        <a:t>48 months from the end of the relevant AY in which ESOPS are exercised</a:t>
                      </a:r>
                    </a:p>
                    <a:p>
                      <a:pPr marL="342900" indent="-342900" algn="just" rtl="0" fontAlgn="t">
                        <a:buAutoNum type="alphaLcPeriod"/>
                      </a:pPr>
                      <a:r>
                        <a:rPr lang="en-US" sz="1600" b="0" i="0" u="none" strike="noStrike" dirty="0">
                          <a:solidFill>
                            <a:srgbClr val="000000"/>
                          </a:solidFill>
                          <a:effectLst/>
                          <a:latin typeface="Calibri Light" panose="020F0302020204030204" pitchFamily="34" charset="0"/>
                        </a:rPr>
                        <a:t>from the sale of specified security or shares by the employee</a:t>
                      </a:r>
                    </a:p>
                    <a:p>
                      <a:pPr marL="342900" indent="-342900" algn="just" rtl="0" fontAlgn="t">
                        <a:buAutoNum type="alphaLcPeriod"/>
                      </a:pPr>
                      <a:r>
                        <a:rPr lang="en-US" sz="1600" b="0" i="0" u="none" strike="noStrike" dirty="0">
                          <a:solidFill>
                            <a:srgbClr val="000000"/>
                          </a:solidFill>
                          <a:effectLst/>
                          <a:latin typeface="Calibri Light" panose="020F0302020204030204" pitchFamily="34" charset="0"/>
                        </a:rPr>
                        <a:t>from the date the individual ceases to be an employee of the Start up</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2997369520"/>
                  </a:ext>
                </a:extLst>
              </a:tr>
              <a:tr h="273830">
                <a:tc>
                  <a:txBody>
                    <a:bodyPr/>
                    <a:lstStyle/>
                    <a:p>
                      <a:pPr algn="l" rtl="0" fontAlgn="t"/>
                      <a:r>
                        <a:rPr lang="en-US" sz="1600" b="1" i="0" u="none" strike="noStrike" dirty="0">
                          <a:solidFill>
                            <a:srgbClr val="000000"/>
                          </a:solidFill>
                          <a:effectLst/>
                          <a:latin typeface="Calibri Light" panose="020F0302020204030204" pitchFamily="34" charset="0"/>
                        </a:rPr>
                        <a:t>Applicable from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1st April, 2021</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00492401"/>
                  </a:ext>
                </a:extLst>
              </a:tr>
              <a:tr h="1326088">
                <a:tc>
                  <a:txBody>
                    <a:bodyPr/>
                    <a:lstStyle/>
                    <a:p>
                      <a:pPr algn="l" rtl="0" fontAlgn="t"/>
                      <a:r>
                        <a:rPr lang="en-US" sz="1600" b="1" i="0" u="none" strike="noStrike" dirty="0">
                          <a:solidFill>
                            <a:srgbClr val="000000"/>
                          </a:solidFill>
                          <a:effectLst/>
                          <a:latin typeface="Calibri Light" panose="020F0302020204030204" pitchFamily="34" charset="0"/>
                        </a:rPr>
                        <a:t>Direct payment by Employee u/s. 191</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dirty="0">
                          <a:solidFill>
                            <a:srgbClr val="000000"/>
                          </a:solidFill>
                          <a:effectLst/>
                          <a:latin typeface="Calibri Light" panose="020F0302020204030204" pitchFamily="34" charset="0"/>
                        </a:rPr>
                        <a:t>If the employer fails to deduct TDS or deducts but fails to pay, then the employee shall be required to pay tax directly. If the employee fails to pay such tax then he shall be considered as Assessee in default.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332820771"/>
                  </a:ext>
                </a:extLst>
              </a:tr>
            </a:tbl>
          </a:graphicData>
        </a:graphic>
      </p:graphicFrame>
    </p:spTree>
    <p:extLst>
      <p:ext uri="{BB962C8B-B14F-4D97-AF65-F5344CB8AC3E}">
        <p14:creationId xmlns:p14="http://schemas.microsoft.com/office/powerpoint/2010/main" val="294623892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48</a:t>
            </a:fld>
            <a:endParaRPr lang="en-US">
              <a:latin typeface="Georgia" panose="02040502050405020303" pitchFamily="18" charset="0"/>
            </a:endParaRPr>
          </a:p>
        </p:txBody>
      </p:sp>
      <p:cxnSp>
        <p:nvCxnSpPr>
          <p:cNvPr id="8" name="Straight Connector 7"/>
          <p:cNvCxnSpPr>
            <a:cxnSpLocks/>
          </p:cNvCxnSpPr>
          <p:nvPr/>
        </p:nvCxnSpPr>
        <p:spPr>
          <a:xfrm>
            <a:off x="78722" y="636036"/>
            <a:ext cx="12113278"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flipV="1">
            <a:off x="78722" y="6307494"/>
            <a:ext cx="12113278" cy="343"/>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78756" y="37739"/>
            <a:ext cx="11465148" cy="523220"/>
          </a:xfrm>
          <a:prstGeom prst="rect">
            <a:avLst/>
          </a:prstGeom>
          <a:noFill/>
        </p:spPr>
        <p:txBody>
          <a:bodyPr wrap="square" rtlCol="0">
            <a:spAutoFit/>
          </a:bodyPr>
          <a:lstStyle/>
          <a:p>
            <a:pPr algn="ctr"/>
            <a:r>
              <a:rPr lang="en-IN" sz="2800" b="1" dirty="0">
                <a:latin typeface="+mj-lt"/>
              </a:rPr>
              <a:t>Sec 194J – Reduction in the rate of Fees for Technical Fees</a:t>
            </a:r>
            <a:endParaRPr lang="en-US" sz="2800" b="1" dirty="0">
              <a:latin typeface="+mj-lt"/>
            </a:endParaRPr>
          </a:p>
        </p:txBody>
      </p:sp>
      <p:graphicFrame>
        <p:nvGraphicFramePr>
          <p:cNvPr id="7" name="Table 6">
            <a:extLst>
              <a:ext uri="{FF2B5EF4-FFF2-40B4-BE49-F238E27FC236}">
                <a16:creationId xmlns:a16="http://schemas.microsoft.com/office/drawing/2014/main" xmlns="" id="{7DDBED1F-6501-40B2-B111-E1E6DFE7A710}"/>
              </a:ext>
            </a:extLst>
          </p:cNvPr>
          <p:cNvGraphicFramePr>
            <a:graphicFrameLocks noGrp="1"/>
          </p:cNvGraphicFramePr>
          <p:nvPr>
            <p:extLst>
              <p:ext uri="{D42A27DB-BD31-4B8C-83A1-F6EECF244321}">
                <p14:modId xmlns:p14="http://schemas.microsoft.com/office/powerpoint/2010/main" val="2120059711"/>
              </p:ext>
            </p:extLst>
          </p:nvPr>
        </p:nvGraphicFramePr>
        <p:xfrm>
          <a:off x="934063" y="865238"/>
          <a:ext cx="10156723" cy="4405100"/>
        </p:xfrm>
        <a:graphic>
          <a:graphicData uri="http://schemas.openxmlformats.org/drawingml/2006/table">
            <a:tbl>
              <a:tblPr/>
              <a:tblGrid>
                <a:gridCol w="2733369">
                  <a:extLst>
                    <a:ext uri="{9D8B030D-6E8A-4147-A177-3AD203B41FA5}">
                      <a16:colId xmlns:a16="http://schemas.microsoft.com/office/drawing/2014/main" xmlns="" val="3261344567"/>
                    </a:ext>
                  </a:extLst>
                </a:gridCol>
                <a:gridCol w="7423354">
                  <a:extLst>
                    <a:ext uri="{9D8B030D-6E8A-4147-A177-3AD203B41FA5}">
                      <a16:colId xmlns:a16="http://schemas.microsoft.com/office/drawing/2014/main" xmlns="" val="2290528209"/>
                    </a:ext>
                  </a:extLst>
                </a:gridCol>
              </a:tblGrid>
              <a:tr h="442452">
                <a:tc>
                  <a:txBody>
                    <a:bodyPr/>
                    <a:lstStyle/>
                    <a:p>
                      <a:pPr algn="l" rtl="0" fontAlgn="t"/>
                      <a:r>
                        <a:rPr lang="en-US" sz="1600" b="1" i="0" u="none" strike="noStrike" dirty="0">
                          <a:solidFill>
                            <a:srgbClr val="000000"/>
                          </a:solidFill>
                          <a:effectLst/>
                          <a:latin typeface="Calibri Light" panose="020F0302020204030204" pitchFamily="34" charset="0"/>
                        </a:rPr>
                        <a:t>Nature of Transaction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dirty="0">
                          <a:solidFill>
                            <a:srgbClr val="000000"/>
                          </a:solidFill>
                          <a:effectLst/>
                          <a:latin typeface="Calibri Light" panose="020F0302020204030204" pitchFamily="34" charset="0"/>
                        </a:rPr>
                        <a:t>Fees for technical services (not being professional services)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613515539"/>
                  </a:ext>
                </a:extLst>
              </a:tr>
              <a:tr h="273830">
                <a:tc rowSpan="2">
                  <a:txBody>
                    <a:bodyPr/>
                    <a:lstStyle/>
                    <a:p>
                      <a:pPr algn="l" rtl="0" fontAlgn="t"/>
                      <a:r>
                        <a:rPr lang="en-US" sz="1600" b="1" i="0" u="none" strike="noStrike" dirty="0">
                          <a:solidFill>
                            <a:srgbClr val="000000"/>
                          </a:solidFill>
                          <a:effectLst/>
                          <a:latin typeface="Calibri Light" panose="020F0302020204030204" pitchFamily="34" charset="0"/>
                        </a:rPr>
                        <a:t>Liability 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Person responsible for making payment to the person providing Technical services </a:t>
                      </a:r>
                    </a:p>
                    <a:p>
                      <a:pPr algn="just" rtl="0" fontAlgn="t"/>
                      <a:r>
                        <a:rPr lang="en-US" sz="1600" b="0" i="0" u="none" strike="noStrike" dirty="0">
                          <a:solidFill>
                            <a:srgbClr val="000000"/>
                          </a:solidFill>
                          <a:effectLst/>
                          <a:latin typeface="Calibri Light" panose="020F0302020204030204" pitchFamily="34" charset="0"/>
                        </a:rPr>
                        <a:t>Applicable to Individual &amp; HUF only if the their turnover exceeds prescribed limits in the immediate preceding financial year</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395179888"/>
                  </a:ext>
                </a:extLst>
              </a:tr>
              <a:tr h="0">
                <a:tc vMerge="1">
                  <a:txBody>
                    <a:bodyPr/>
                    <a:lstStyle/>
                    <a:p>
                      <a:endParaRPr lang="en-US"/>
                    </a:p>
                  </a:txBody>
                  <a:tcPr/>
                </a:tc>
                <a:tc>
                  <a:txBody>
                    <a:bodyPr/>
                    <a:lstStyle/>
                    <a:p>
                      <a:pPr algn="just" rtl="0" fontAlgn="t"/>
                      <a:endParaRPr lang="en-US" sz="16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83045111"/>
                  </a:ext>
                </a:extLst>
              </a:tr>
              <a:tr h="386163">
                <a:tc>
                  <a:txBody>
                    <a:bodyPr/>
                    <a:lstStyle/>
                    <a:p>
                      <a:pPr algn="l" rtl="0" fontAlgn="t"/>
                      <a:r>
                        <a:rPr lang="en-US" sz="1600" b="1" i="0" u="none" strike="noStrike" dirty="0">
                          <a:solidFill>
                            <a:srgbClr val="000000"/>
                          </a:solidFill>
                          <a:effectLst/>
                          <a:latin typeface="Calibri Light" panose="020F0302020204030204" pitchFamily="34" charset="0"/>
                        </a:rPr>
                        <a:t>Rate of TDS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2% on fees for Technical services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46762619"/>
                  </a:ext>
                </a:extLst>
              </a:tr>
              <a:tr h="353715">
                <a:tc>
                  <a:txBody>
                    <a:bodyPr/>
                    <a:lstStyle/>
                    <a:p>
                      <a:pPr algn="l" rtl="0" fontAlgn="t"/>
                      <a:r>
                        <a:rPr lang="en-US" sz="1600" b="1" i="0" u="none" strike="noStrike" dirty="0">
                          <a:solidFill>
                            <a:srgbClr val="000000"/>
                          </a:solidFill>
                          <a:effectLst/>
                          <a:latin typeface="Calibri Light" panose="020F0302020204030204" pitchFamily="34" charset="0"/>
                        </a:rPr>
                        <a:t>Time of deduction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dirty="0">
                          <a:solidFill>
                            <a:srgbClr val="000000"/>
                          </a:solidFill>
                          <a:effectLst/>
                          <a:latin typeface="Calibri Light" panose="020F0302020204030204" pitchFamily="34" charset="0"/>
                        </a:rPr>
                        <a:t>At the time of credit or payment whichever is earlier</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2997369520"/>
                  </a:ext>
                </a:extLst>
              </a:tr>
              <a:tr h="273830">
                <a:tc>
                  <a:txBody>
                    <a:bodyPr/>
                    <a:lstStyle/>
                    <a:p>
                      <a:pPr algn="l" rtl="0" fontAlgn="t"/>
                      <a:r>
                        <a:rPr lang="en-US" sz="1600" b="1" i="0" u="none" strike="noStrike" dirty="0">
                          <a:solidFill>
                            <a:srgbClr val="000000"/>
                          </a:solidFill>
                          <a:effectLst/>
                          <a:latin typeface="Calibri Light" panose="020F0302020204030204" pitchFamily="34" charset="0"/>
                        </a:rPr>
                        <a:t>Applicable from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1st April, 2020</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00492401"/>
                  </a:ext>
                </a:extLst>
              </a:tr>
              <a:tr h="273830">
                <a:tc>
                  <a:txBody>
                    <a:bodyPr/>
                    <a:lstStyle/>
                    <a:p>
                      <a:pPr algn="l" rtl="0" fontAlgn="t"/>
                      <a:r>
                        <a:rPr lang="en-US" sz="1600" b="1" i="0" u="none" strike="noStrike" dirty="0">
                          <a:solidFill>
                            <a:srgbClr val="000000"/>
                          </a:solidFill>
                          <a:effectLst/>
                          <a:latin typeface="Calibri Light" panose="020F0302020204030204" pitchFamily="34" charset="0"/>
                        </a:rPr>
                        <a:t>Definition of Technical Services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As per explanation to 9(1)(viii)</a:t>
                      </a:r>
                    </a:p>
                    <a:p>
                      <a:pPr algn="just" rtl="0" fontAlgn="t"/>
                      <a:endParaRPr lang="en-US" sz="1600" b="0" i="0" u="none" strike="noStrike" dirty="0">
                        <a:solidFill>
                          <a:srgbClr val="000000"/>
                        </a:solidFill>
                        <a:effectLst/>
                        <a:latin typeface="Calibri Light" panose="020F0302020204030204" pitchFamily="34" charset="0"/>
                      </a:endParaRPr>
                    </a:p>
                    <a:p>
                      <a:pPr algn="just" rtl="0" fontAlgn="t"/>
                      <a:r>
                        <a:rPr lang="en-US" sz="1600" b="0" i="0" u="none" strike="noStrike" dirty="0">
                          <a:solidFill>
                            <a:srgbClr val="000000"/>
                          </a:solidFill>
                          <a:effectLst/>
                          <a:latin typeface="Calibri Light" panose="020F0302020204030204" pitchFamily="34" charset="0"/>
                        </a:rPr>
                        <a:t>"fees for technical services" means any consideration (including any lump sum consideration) for the rendering of any managerial, technical or consultancy services (including the provision of services of technical or other personnel) but does not include consideration for any construction, assembly, mining or like project undertaken by the recipient or consideration which would be income of the recipient chargeable under the head "Salaries"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27175837"/>
                  </a:ext>
                </a:extLst>
              </a:tr>
            </a:tbl>
          </a:graphicData>
        </a:graphic>
      </p:graphicFrame>
      <p:sp>
        <p:nvSpPr>
          <p:cNvPr id="9" name="Subtitle 6">
            <a:extLst>
              <a:ext uri="{FF2B5EF4-FFF2-40B4-BE49-F238E27FC236}">
                <a16:creationId xmlns:a16="http://schemas.microsoft.com/office/drawing/2014/main" xmlns="" id="{CF98625F-976C-436E-ABBF-6905D2CEFF27}"/>
              </a:ext>
            </a:extLst>
          </p:cNvPr>
          <p:cNvSpPr txBox="1">
            <a:spLocks/>
          </p:cNvSpPr>
          <p:nvPr/>
        </p:nvSpPr>
        <p:spPr>
          <a:xfrm>
            <a:off x="838200" y="5388077"/>
            <a:ext cx="10505768" cy="730683"/>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9725" indent="-339725" algn="just">
              <a:lnSpc>
                <a:spcPct val="100000"/>
              </a:lnSpc>
            </a:pPr>
            <a:r>
              <a:rPr lang="en-US" sz="1800" dirty="0">
                <a:latin typeface="+mj-lt"/>
              </a:rPr>
              <a:t>Services of an Engineer for testing and Certification </a:t>
            </a:r>
          </a:p>
          <a:p>
            <a:pPr marL="339725" indent="-339725" algn="just">
              <a:lnSpc>
                <a:spcPct val="100000"/>
              </a:lnSpc>
            </a:pPr>
            <a:r>
              <a:rPr lang="en-US" sz="1800" dirty="0">
                <a:latin typeface="+mj-lt"/>
              </a:rPr>
              <a:t>Services of an Engineer for AMC Services</a:t>
            </a:r>
          </a:p>
        </p:txBody>
      </p:sp>
    </p:spTree>
    <p:extLst>
      <p:ext uri="{BB962C8B-B14F-4D97-AF65-F5344CB8AC3E}">
        <p14:creationId xmlns:p14="http://schemas.microsoft.com/office/powerpoint/2010/main" val="30989253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49</a:t>
            </a:fld>
            <a:endParaRPr lang="en-US">
              <a:latin typeface="Georgia" panose="02040502050405020303" pitchFamily="18" charset="0"/>
            </a:endParaRPr>
          </a:p>
        </p:txBody>
      </p:sp>
      <p:cxnSp>
        <p:nvCxnSpPr>
          <p:cNvPr id="8" name="Straight Connector 7"/>
          <p:cNvCxnSpPr>
            <a:cxnSpLocks/>
          </p:cNvCxnSpPr>
          <p:nvPr/>
        </p:nvCxnSpPr>
        <p:spPr>
          <a:xfrm>
            <a:off x="78722" y="636036"/>
            <a:ext cx="12113278"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flipV="1">
            <a:off x="78722" y="6307494"/>
            <a:ext cx="12113278" cy="343"/>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63426" y="-29497"/>
            <a:ext cx="11465148" cy="523220"/>
          </a:xfrm>
          <a:prstGeom prst="rect">
            <a:avLst/>
          </a:prstGeom>
          <a:noFill/>
        </p:spPr>
        <p:txBody>
          <a:bodyPr wrap="square" rtlCol="0">
            <a:spAutoFit/>
          </a:bodyPr>
          <a:lstStyle/>
          <a:p>
            <a:pPr algn="ctr"/>
            <a:r>
              <a:rPr lang="en-IN" sz="2800" b="1" dirty="0">
                <a:latin typeface="+mj-lt"/>
              </a:rPr>
              <a:t>TDS and TCS – way forward</a:t>
            </a:r>
            <a:endParaRPr lang="en-US" sz="2800" b="1" dirty="0">
              <a:latin typeface="+mj-lt"/>
            </a:endParaRPr>
          </a:p>
        </p:txBody>
      </p:sp>
      <p:sp>
        <p:nvSpPr>
          <p:cNvPr id="13" name="Subtitle 6">
            <a:extLst>
              <a:ext uri="{FF2B5EF4-FFF2-40B4-BE49-F238E27FC236}">
                <a16:creationId xmlns:a16="http://schemas.microsoft.com/office/drawing/2014/main" xmlns="" id="{E44E09E3-929C-49B4-AA99-59B6199104BF}"/>
              </a:ext>
            </a:extLst>
          </p:cNvPr>
          <p:cNvSpPr txBox="1">
            <a:spLocks/>
          </p:cNvSpPr>
          <p:nvPr/>
        </p:nvSpPr>
        <p:spPr>
          <a:xfrm>
            <a:off x="838200" y="707923"/>
            <a:ext cx="10505768" cy="54108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9725" indent="-339725" algn="just">
              <a:lnSpc>
                <a:spcPct val="100000"/>
              </a:lnSpc>
            </a:pPr>
            <a:r>
              <a:rPr lang="en-US" sz="1800" b="1" dirty="0">
                <a:latin typeface="+mj-lt"/>
              </a:rPr>
              <a:t>Management / Accounts Team</a:t>
            </a:r>
          </a:p>
          <a:p>
            <a:pPr marL="342900" indent="-342900" algn="just">
              <a:lnSpc>
                <a:spcPct val="100000"/>
              </a:lnSpc>
              <a:buAutoNum type="alphaLcPeriod"/>
            </a:pPr>
            <a:r>
              <a:rPr lang="en-US" sz="1800" dirty="0">
                <a:latin typeface="+mj-lt"/>
              </a:rPr>
              <a:t>Software </a:t>
            </a:r>
            <a:r>
              <a:rPr lang="en-US" sz="1800" dirty="0" err="1">
                <a:latin typeface="+mj-lt"/>
              </a:rPr>
              <a:t>updation</a:t>
            </a:r>
            <a:r>
              <a:rPr lang="en-US" sz="1800" dirty="0">
                <a:latin typeface="+mj-lt"/>
              </a:rPr>
              <a:t> – Automation</a:t>
            </a:r>
          </a:p>
          <a:p>
            <a:pPr marL="342900" indent="-342900" algn="just">
              <a:lnSpc>
                <a:spcPct val="100000"/>
              </a:lnSpc>
              <a:buAutoNum type="alphaLcPeriod"/>
            </a:pPr>
            <a:r>
              <a:rPr lang="en-US" sz="1800" dirty="0">
                <a:latin typeface="+mj-lt"/>
              </a:rPr>
              <a:t>Knowledge upgradation of the Accounts Team handling TDS</a:t>
            </a:r>
          </a:p>
          <a:p>
            <a:pPr marL="342900" indent="-342900" algn="just">
              <a:lnSpc>
                <a:spcPct val="100000"/>
              </a:lnSpc>
              <a:buAutoNum type="alphaLcPeriod"/>
            </a:pPr>
            <a:r>
              <a:rPr lang="en-US" sz="1800" dirty="0">
                <a:latin typeface="+mj-lt"/>
              </a:rPr>
              <a:t>Communication with the accounts team of the Buyer / Seller</a:t>
            </a:r>
          </a:p>
          <a:p>
            <a:pPr marL="342900" indent="-342900" algn="just">
              <a:lnSpc>
                <a:spcPct val="100000"/>
              </a:lnSpc>
              <a:buAutoNum type="alphaLcPeriod"/>
            </a:pPr>
            <a:r>
              <a:rPr lang="en-US" sz="1800" dirty="0">
                <a:latin typeface="+mj-lt"/>
              </a:rPr>
              <a:t>Ledger Reconciliations at regular intervals </a:t>
            </a:r>
          </a:p>
          <a:p>
            <a:pPr marL="342900" indent="-342900" algn="just">
              <a:lnSpc>
                <a:spcPct val="100000"/>
              </a:lnSpc>
              <a:buAutoNum type="alphaLcPeriod"/>
            </a:pPr>
            <a:r>
              <a:rPr lang="en-US" sz="1800" dirty="0">
                <a:latin typeface="+mj-lt"/>
              </a:rPr>
              <a:t>Reconciliation of TDS / TCS credit to be claimed in a FY</a:t>
            </a:r>
          </a:p>
          <a:p>
            <a:pPr marL="342900" indent="-342900" algn="just">
              <a:lnSpc>
                <a:spcPct val="100000"/>
              </a:lnSpc>
              <a:buAutoNum type="alphaLcPeriod"/>
            </a:pPr>
            <a:r>
              <a:rPr lang="en-US" sz="1800" dirty="0">
                <a:latin typeface="+mj-lt"/>
              </a:rPr>
              <a:t>Declarations from Buyer to be procured by the Seller for TCS collection u/s. 206C(1H) </a:t>
            </a:r>
          </a:p>
          <a:p>
            <a:pPr marL="0" indent="0" algn="just">
              <a:lnSpc>
                <a:spcPct val="100000"/>
              </a:lnSpc>
              <a:buNone/>
            </a:pPr>
            <a:endParaRPr lang="en-US" sz="1800" b="1" dirty="0">
              <a:latin typeface="+mj-lt"/>
            </a:endParaRPr>
          </a:p>
          <a:p>
            <a:pPr marL="339725" indent="-339725" algn="just">
              <a:lnSpc>
                <a:spcPct val="100000"/>
              </a:lnSpc>
            </a:pPr>
            <a:r>
              <a:rPr lang="en-US" sz="1800" b="1" dirty="0">
                <a:latin typeface="+mj-lt"/>
              </a:rPr>
              <a:t>CA’s office</a:t>
            </a:r>
          </a:p>
          <a:p>
            <a:pPr marL="342900" indent="-342900" algn="just">
              <a:lnSpc>
                <a:spcPct val="100000"/>
              </a:lnSpc>
              <a:buAutoNum type="alphaLcPeriod"/>
            </a:pPr>
            <a:r>
              <a:rPr lang="en-US" sz="1800" dirty="0">
                <a:latin typeface="+mj-lt"/>
              </a:rPr>
              <a:t>Thorough Knowledge of the provisions of TDS and TCS before going on Audit</a:t>
            </a:r>
          </a:p>
          <a:p>
            <a:pPr marL="342900" indent="-342900" algn="just">
              <a:lnSpc>
                <a:spcPct val="100000"/>
              </a:lnSpc>
              <a:buAutoNum type="alphaLcPeriod"/>
            </a:pPr>
            <a:r>
              <a:rPr lang="en-US" sz="1800" dirty="0">
                <a:latin typeface="+mj-lt"/>
              </a:rPr>
              <a:t>Internal Session for knowledge upgradation</a:t>
            </a:r>
          </a:p>
          <a:p>
            <a:pPr marL="342900" indent="-342900" algn="just">
              <a:lnSpc>
                <a:spcPct val="100000"/>
              </a:lnSpc>
              <a:buAutoNum type="alphaLcPeriod"/>
            </a:pPr>
            <a:r>
              <a:rPr lang="en-US" sz="1800" dirty="0">
                <a:latin typeface="+mj-lt"/>
              </a:rPr>
              <a:t> Audit workings – Reconciliations –reporting under Clause 34 of Tax Audit Report</a:t>
            </a:r>
          </a:p>
          <a:p>
            <a:pPr marL="342900" indent="-342900" algn="just">
              <a:lnSpc>
                <a:spcPct val="100000"/>
              </a:lnSpc>
              <a:buAutoNum type="alphaLcPeriod"/>
            </a:pPr>
            <a:r>
              <a:rPr lang="en-US" sz="1800" dirty="0">
                <a:latin typeface="+mj-lt"/>
              </a:rPr>
              <a:t>Judgements / case of opinions / Circulars to be documented</a:t>
            </a:r>
            <a:r>
              <a:rPr lang="en-US" sz="1800" b="1" dirty="0">
                <a:latin typeface="+mj-lt"/>
              </a:rPr>
              <a:t>	</a:t>
            </a:r>
          </a:p>
          <a:p>
            <a:pPr marL="342900" indent="-342900" algn="just">
              <a:lnSpc>
                <a:spcPct val="100000"/>
              </a:lnSpc>
              <a:buAutoNum type="alphaLcPeriod"/>
            </a:pPr>
            <a:endParaRPr lang="en-US" sz="1800" b="1" dirty="0">
              <a:latin typeface="+mj-lt"/>
            </a:endParaRPr>
          </a:p>
          <a:p>
            <a:pPr marL="339725" indent="-339725" algn="just">
              <a:lnSpc>
                <a:spcPct val="100000"/>
              </a:lnSpc>
            </a:pPr>
            <a:endParaRPr lang="en-US" sz="1800" dirty="0">
              <a:latin typeface="+mj-lt"/>
            </a:endParaRPr>
          </a:p>
        </p:txBody>
      </p:sp>
    </p:spTree>
    <p:extLst>
      <p:ext uri="{BB962C8B-B14F-4D97-AF65-F5344CB8AC3E}">
        <p14:creationId xmlns:p14="http://schemas.microsoft.com/office/powerpoint/2010/main" val="1990554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5</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3567" y="791033"/>
            <a:ext cx="11729843" cy="5632311"/>
          </a:xfrm>
          <a:prstGeom prst="rect">
            <a:avLst/>
          </a:prstGeom>
          <a:noFill/>
        </p:spPr>
        <p:txBody>
          <a:bodyPr wrap="square" rtlCol="0">
            <a:spAutoFit/>
          </a:bodyPr>
          <a:lstStyle/>
          <a:p>
            <a:pPr marL="342900" indent="-342900">
              <a:buFont typeface="Arial" panose="020B0604020202020204" pitchFamily="34" charset="0"/>
              <a:buChar char="•"/>
            </a:pPr>
            <a:r>
              <a:rPr lang="en-US" b="1" u="sng" dirty="0">
                <a:latin typeface="+mj-lt"/>
              </a:rPr>
              <a:t>Extracts from the Memorandum </a:t>
            </a:r>
          </a:p>
          <a:p>
            <a:pPr marL="342900" indent="-342900" algn="just">
              <a:buFont typeface="Arial" panose="020B0604020202020204" pitchFamily="34" charset="0"/>
              <a:buChar char="•"/>
            </a:pPr>
            <a:r>
              <a:rPr lang="en-US" dirty="0">
                <a:latin typeface="+mj-lt"/>
              </a:rPr>
              <a:t>As per </a:t>
            </a:r>
            <a:r>
              <a:rPr lang="en-US" b="1" dirty="0">
                <a:solidFill>
                  <a:srgbClr val="FF0000"/>
                </a:solidFill>
                <a:latin typeface="+mj-lt"/>
              </a:rPr>
              <a:t>clause (iv) of section 28 of the Act</a:t>
            </a:r>
            <a:r>
              <a:rPr lang="en-US" dirty="0">
                <a:latin typeface="+mj-lt"/>
              </a:rPr>
              <a:t>, the value of any benefit or perquisite, whether convertible into money or not, arising from business or exercise of profession </a:t>
            </a:r>
            <a:r>
              <a:rPr lang="en-US" b="1" dirty="0">
                <a:latin typeface="+mj-lt"/>
              </a:rPr>
              <a:t>is to be charged as business income in the hands of the recipient </a:t>
            </a:r>
            <a:r>
              <a:rPr lang="en-US" dirty="0">
                <a:latin typeface="+mj-lt"/>
              </a:rPr>
              <a:t>of such benefit or perquisite. </a:t>
            </a:r>
            <a:r>
              <a:rPr lang="en-US" b="1" dirty="0">
                <a:latin typeface="+mj-lt"/>
              </a:rPr>
              <a:t>However, in many cases, such recipient does not report the receipt of benefits in their return of income, leading to furnishing of incorrect particulars of income.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Accordingly (consequently), in order to widen and deepen the tax base, it is proposed to insert a new section 194R to the Act…</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b="1" u="sng" dirty="0">
                <a:latin typeface="+mj-lt"/>
              </a:rPr>
              <a:t>Extract of Finance Minister’s Speech</a:t>
            </a:r>
          </a:p>
          <a:p>
            <a:pPr marL="357188" indent="-357188"/>
            <a:r>
              <a:rPr lang="en-US" b="1" dirty="0">
                <a:latin typeface="+mj-lt"/>
              </a:rPr>
              <a:t>	Rationalizing TDS Provisions </a:t>
            </a:r>
          </a:p>
          <a:p>
            <a:pPr marL="342900" indent="-342900">
              <a:buFont typeface="Arial" panose="020B0604020202020204" pitchFamily="34" charset="0"/>
              <a:buChar char="•"/>
            </a:pPr>
            <a:endParaRPr lang="en-US" dirty="0">
              <a:latin typeface="+mj-lt"/>
            </a:endParaRPr>
          </a:p>
          <a:p>
            <a:pPr marL="342900" indent="-342900">
              <a:buFont typeface="Arial" panose="020B0604020202020204" pitchFamily="34" charset="0"/>
              <a:buChar char="•"/>
            </a:pPr>
            <a:r>
              <a:rPr lang="en-US" dirty="0">
                <a:latin typeface="+mj-lt"/>
              </a:rPr>
              <a:t>It has been noticed that as a business promotion strategy, there is a </a:t>
            </a:r>
            <a:r>
              <a:rPr lang="en-US" b="1" dirty="0">
                <a:latin typeface="+mj-lt"/>
              </a:rPr>
              <a:t>tendency on businesses to pass on benefits to their agents</a:t>
            </a:r>
            <a:r>
              <a:rPr lang="en-US" dirty="0">
                <a:latin typeface="+mj-lt"/>
              </a:rPr>
              <a:t>. </a:t>
            </a:r>
            <a:r>
              <a:rPr lang="en-US" b="1" dirty="0">
                <a:latin typeface="+mj-lt"/>
              </a:rPr>
              <a:t>Such benefits are taxable in the hands of the agents</a:t>
            </a:r>
            <a:r>
              <a:rPr lang="en-US" dirty="0">
                <a:latin typeface="+mj-lt"/>
              </a:rPr>
              <a:t>. In order to </a:t>
            </a:r>
            <a:r>
              <a:rPr lang="en-US" b="1" dirty="0">
                <a:latin typeface="+mj-lt"/>
              </a:rPr>
              <a:t>track such transactions</a:t>
            </a:r>
            <a:r>
              <a:rPr lang="en-US" dirty="0">
                <a:latin typeface="+mj-lt"/>
              </a:rPr>
              <a:t>, I propose to provide for </a:t>
            </a:r>
            <a:r>
              <a:rPr lang="en-US" b="1" dirty="0">
                <a:latin typeface="+mj-lt"/>
              </a:rPr>
              <a:t>tax deduction by the person giving benefits</a:t>
            </a:r>
            <a:r>
              <a:rPr lang="en-US" dirty="0">
                <a:latin typeface="+mj-lt"/>
              </a:rPr>
              <a:t>, if the aggregate value of such benefits exceeds Rs. 20,000 during the financial year……</a:t>
            </a:r>
          </a:p>
          <a:p>
            <a:pPr marL="342900" indent="-342900">
              <a:buFont typeface="Arial" panose="020B0604020202020204" pitchFamily="34" charset="0"/>
              <a:buChar char="•"/>
            </a:pPr>
            <a:endParaRPr lang="en-US" dirty="0">
              <a:latin typeface="+mj-lt"/>
            </a:endParaRPr>
          </a:p>
          <a:p>
            <a:pPr marL="342900" indent="-342900">
              <a:buFont typeface="Arial" panose="020B0604020202020204" pitchFamily="34" charset="0"/>
              <a:buChar char="•"/>
            </a:pPr>
            <a:r>
              <a:rPr lang="en-US" dirty="0">
                <a:latin typeface="+mj-lt"/>
              </a:rPr>
              <a:t>Meaning of the term Benefit / Perquisite – not defined under the Act. </a:t>
            </a:r>
          </a:p>
          <a:p>
            <a:pPr marL="342900" indent="-342900">
              <a:buFont typeface="Arial" panose="020B0604020202020204" pitchFamily="34" charset="0"/>
              <a:buChar char="•"/>
            </a:pPr>
            <a:endParaRPr lang="en-US" dirty="0">
              <a:latin typeface="+mj-lt"/>
            </a:endParaRPr>
          </a:p>
          <a:p>
            <a:pPr marL="342900" indent="-342900">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194R – </a:t>
            </a:r>
            <a:r>
              <a:rPr lang="en-US" sz="2800" b="1" dirty="0">
                <a:latin typeface="+mj-lt"/>
              </a:rPr>
              <a:t>TDS on benefit or perquisite in respect of business or profession </a:t>
            </a:r>
          </a:p>
        </p:txBody>
      </p:sp>
    </p:spTree>
    <p:extLst>
      <p:ext uri="{BB962C8B-B14F-4D97-AF65-F5344CB8AC3E}">
        <p14:creationId xmlns:p14="http://schemas.microsoft.com/office/powerpoint/2010/main" val="40850592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50</a:t>
            </a:fld>
            <a:endParaRPr lang="en-US">
              <a:latin typeface="Georgia" panose="02040502050405020303" pitchFamily="18" charset="0"/>
            </a:endParaRPr>
          </a:p>
        </p:txBody>
      </p:sp>
      <p:cxnSp>
        <p:nvCxnSpPr>
          <p:cNvPr id="8" name="Straight Connector 7"/>
          <p:cNvCxnSpPr>
            <a:cxnSpLocks/>
          </p:cNvCxnSpPr>
          <p:nvPr/>
        </p:nvCxnSpPr>
        <p:spPr>
          <a:xfrm>
            <a:off x="78722" y="636036"/>
            <a:ext cx="12113278"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flipV="1">
            <a:off x="78722" y="6307494"/>
            <a:ext cx="12113278" cy="343"/>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63426" y="-29497"/>
            <a:ext cx="11465148" cy="523220"/>
          </a:xfrm>
          <a:prstGeom prst="rect">
            <a:avLst/>
          </a:prstGeom>
          <a:noFill/>
        </p:spPr>
        <p:txBody>
          <a:bodyPr wrap="square" rtlCol="0">
            <a:spAutoFit/>
          </a:bodyPr>
          <a:lstStyle/>
          <a:p>
            <a:pPr algn="ctr"/>
            <a:r>
              <a:rPr lang="en-IN" sz="2800" b="1" dirty="0">
                <a:latin typeface="+mj-lt"/>
              </a:rPr>
              <a:t>Consequences of Non deduction &amp; Non payment</a:t>
            </a:r>
            <a:endParaRPr lang="en-US" sz="2800" b="1" dirty="0">
              <a:latin typeface="+mj-lt"/>
            </a:endParaRPr>
          </a:p>
        </p:txBody>
      </p:sp>
      <p:sp>
        <p:nvSpPr>
          <p:cNvPr id="13" name="Subtitle 6">
            <a:extLst>
              <a:ext uri="{FF2B5EF4-FFF2-40B4-BE49-F238E27FC236}">
                <a16:creationId xmlns:a16="http://schemas.microsoft.com/office/drawing/2014/main" xmlns="" id="{E44E09E3-929C-49B4-AA99-59B6199104BF}"/>
              </a:ext>
            </a:extLst>
          </p:cNvPr>
          <p:cNvSpPr txBox="1">
            <a:spLocks/>
          </p:cNvSpPr>
          <p:nvPr/>
        </p:nvSpPr>
        <p:spPr>
          <a:xfrm>
            <a:off x="846080" y="727591"/>
            <a:ext cx="10497888" cy="5401002"/>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9725" indent="-339725" algn="just">
              <a:lnSpc>
                <a:spcPct val="100000"/>
              </a:lnSpc>
            </a:pPr>
            <a:r>
              <a:rPr lang="en-US" sz="2000" dirty="0">
                <a:latin typeface="+mj-lt"/>
              </a:rPr>
              <a:t>Sec 40(a)(</a:t>
            </a:r>
            <a:r>
              <a:rPr lang="en-US" sz="2000" dirty="0" err="1">
                <a:latin typeface="+mj-lt"/>
              </a:rPr>
              <a:t>ia</a:t>
            </a:r>
            <a:r>
              <a:rPr lang="en-US" sz="2000" dirty="0">
                <a:latin typeface="+mj-lt"/>
              </a:rPr>
              <a:t>) - Disallowance of 30% of the expenditure for non deduction or non payment </a:t>
            </a:r>
          </a:p>
          <a:p>
            <a:pPr marL="339725" indent="-339725" algn="just">
              <a:lnSpc>
                <a:spcPct val="100000"/>
              </a:lnSpc>
            </a:pPr>
            <a:endParaRPr lang="en-US" sz="2000" dirty="0">
              <a:latin typeface="+mj-lt"/>
            </a:endParaRPr>
          </a:p>
          <a:p>
            <a:pPr marL="339725" indent="-339725" algn="just">
              <a:lnSpc>
                <a:spcPct val="100000"/>
              </a:lnSpc>
            </a:pPr>
            <a:r>
              <a:rPr lang="en-US" sz="2000" dirty="0">
                <a:latin typeface="+mj-lt"/>
              </a:rPr>
              <a:t>Sec 201 – TDS, 206C - TCS </a:t>
            </a:r>
          </a:p>
          <a:p>
            <a:pPr marL="914400" indent="-457200" algn="just">
              <a:lnSpc>
                <a:spcPct val="100000"/>
              </a:lnSpc>
              <a:buAutoNum type="alphaLcPeriod"/>
            </a:pPr>
            <a:r>
              <a:rPr lang="en-US" sz="2000" dirty="0">
                <a:latin typeface="+mj-lt"/>
              </a:rPr>
              <a:t>Assessee in default</a:t>
            </a:r>
          </a:p>
          <a:p>
            <a:pPr marL="914400" indent="-457200" algn="just">
              <a:lnSpc>
                <a:spcPct val="100000"/>
              </a:lnSpc>
              <a:buAutoNum type="alphaLcPeriod"/>
            </a:pPr>
            <a:r>
              <a:rPr lang="en-US" sz="2000" dirty="0">
                <a:latin typeface="+mj-lt"/>
              </a:rPr>
              <a:t>Recovery of Tax</a:t>
            </a:r>
          </a:p>
          <a:p>
            <a:pPr marL="914400" indent="-457200" algn="just">
              <a:lnSpc>
                <a:spcPct val="100000"/>
              </a:lnSpc>
              <a:buAutoNum type="alphaLcPeriod"/>
            </a:pPr>
            <a:r>
              <a:rPr lang="en-US" sz="2000" dirty="0">
                <a:latin typeface="+mj-lt"/>
              </a:rPr>
              <a:t>Interest u/s. 201 for TDS and Interest u/s. 206C(7)</a:t>
            </a:r>
          </a:p>
          <a:p>
            <a:pPr marL="339725" indent="-339725" algn="just">
              <a:lnSpc>
                <a:spcPct val="100000"/>
              </a:lnSpc>
            </a:pPr>
            <a:endParaRPr lang="en-US" sz="2000" dirty="0">
              <a:latin typeface="+mj-lt"/>
            </a:endParaRPr>
          </a:p>
          <a:p>
            <a:pPr marL="339725" indent="-339725" algn="just">
              <a:lnSpc>
                <a:spcPct val="100000"/>
              </a:lnSpc>
            </a:pPr>
            <a:r>
              <a:rPr lang="en-US" sz="2000" dirty="0">
                <a:latin typeface="+mj-lt"/>
              </a:rPr>
              <a:t>Penalty</a:t>
            </a:r>
          </a:p>
          <a:p>
            <a:pPr marL="855663" indent="-511175" algn="just">
              <a:lnSpc>
                <a:spcPct val="100000"/>
              </a:lnSpc>
              <a:buAutoNum type="alphaLcPeriod"/>
            </a:pPr>
            <a:r>
              <a:rPr lang="en-US" sz="2000" dirty="0">
                <a:latin typeface="+mj-lt"/>
              </a:rPr>
              <a:t>Sec 271C - Penalty for failure to deduct TDS</a:t>
            </a:r>
          </a:p>
          <a:p>
            <a:pPr marL="855663" indent="-511175" algn="just">
              <a:lnSpc>
                <a:spcPct val="100000"/>
              </a:lnSpc>
              <a:buAutoNum type="alphaLcPeriod"/>
            </a:pPr>
            <a:r>
              <a:rPr lang="en-US" sz="2000" dirty="0">
                <a:latin typeface="+mj-lt"/>
              </a:rPr>
              <a:t>Sec 271CA – Penalty for failure to collect TCS</a:t>
            </a:r>
          </a:p>
          <a:p>
            <a:pPr marL="339725" indent="-339725" algn="just">
              <a:lnSpc>
                <a:spcPct val="100000"/>
              </a:lnSpc>
            </a:pPr>
            <a:endParaRPr lang="en-US" sz="2000" dirty="0">
              <a:latin typeface="+mj-lt"/>
            </a:endParaRPr>
          </a:p>
          <a:p>
            <a:pPr marL="339725" indent="-339725" algn="just">
              <a:lnSpc>
                <a:spcPct val="100000"/>
              </a:lnSpc>
            </a:pPr>
            <a:r>
              <a:rPr lang="en-US" sz="2000" dirty="0">
                <a:latin typeface="+mj-lt"/>
              </a:rPr>
              <a:t>Prosecution</a:t>
            </a:r>
          </a:p>
          <a:p>
            <a:pPr marL="344488" indent="0" algn="just">
              <a:lnSpc>
                <a:spcPct val="100000"/>
              </a:lnSpc>
              <a:buNone/>
            </a:pPr>
            <a:r>
              <a:rPr lang="en-US" sz="2000" dirty="0">
                <a:latin typeface="+mj-lt"/>
              </a:rPr>
              <a:t>Sec 276B / 276BB Prosecution for failure to pay the tax collected from vendors / customers</a:t>
            </a:r>
          </a:p>
        </p:txBody>
      </p:sp>
    </p:spTree>
    <p:extLst>
      <p:ext uri="{BB962C8B-B14F-4D97-AF65-F5344CB8AC3E}">
        <p14:creationId xmlns:p14="http://schemas.microsoft.com/office/powerpoint/2010/main" val="145629474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51</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xmlns="" id="{BCD7084D-72C7-466A-84CE-481C9D153E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659" y="1345032"/>
            <a:ext cx="7417930" cy="4167934"/>
          </a:xfrm>
          <a:prstGeom prst="rect">
            <a:avLst/>
          </a:prstGeom>
        </p:spPr>
      </p:pic>
      <p:sp>
        <p:nvSpPr>
          <p:cNvPr id="9" name="Subtitle 6">
            <a:extLst>
              <a:ext uri="{FF2B5EF4-FFF2-40B4-BE49-F238E27FC236}">
                <a16:creationId xmlns:a16="http://schemas.microsoft.com/office/drawing/2014/main" xmlns="" id="{DBA22F6F-98AA-4DF5-AF94-94F12AAFA56B}"/>
              </a:ext>
            </a:extLst>
          </p:cNvPr>
          <p:cNvSpPr txBox="1">
            <a:spLocks/>
          </p:cNvSpPr>
          <p:nvPr/>
        </p:nvSpPr>
        <p:spPr>
          <a:xfrm>
            <a:off x="8153399" y="845573"/>
            <a:ext cx="3773129" cy="528301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endParaRPr lang="en-US" sz="2300" b="1" dirty="0">
              <a:latin typeface="+mj-lt"/>
            </a:endParaRPr>
          </a:p>
          <a:p>
            <a:pPr marL="0" indent="0" algn="just">
              <a:lnSpc>
                <a:spcPct val="100000"/>
              </a:lnSpc>
              <a:buNone/>
            </a:pPr>
            <a:endParaRPr lang="en-US" sz="2300" b="1" dirty="0">
              <a:latin typeface="+mj-lt"/>
            </a:endParaRPr>
          </a:p>
          <a:p>
            <a:pPr marL="0" indent="0" algn="just">
              <a:lnSpc>
                <a:spcPct val="100000"/>
              </a:lnSpc>
              <a:buNone/>
            </a:pPr>
            <a:endParaRPr lang="en-US" sz="2300" b="1" dirty="0">
              <a:latin typeface="+mj-lt"/>
            </a:endParaRPr>
          </a:p>
          <a:p>
            <a:pPr marL="0" indent="0" algn="just">
              <a:lnSpc>
                <a:spcPct val="100000"/>
              </a:lnSpc>
              <a:buNone/>
            </a:pPr>
            <a:endParaRPr lang="en-US" sz="2300" b="1" dirty="0">
              <a:latin typeface="+mj-lt"/>
            </a:endParaRPr>
          </a:p>
          <a:p>
            <a:pPr marL="0" indent="0" algn="just">
              <a:lnSpc>
                <a:spcPct val="100000"/>
              </a:lnSpc>
              <a:buNone/>
            </a:pPr>
            <a:r>
              <a:rPr lang="en-US" sz="2300" b="1" i="1" dirty="0">
                <a:latin typeface="+mj-lt"/>
              </a:rPr>
              <a:t>CA Hetal Vinit </a:t>
            </a:r>
            <a:r>
              <a:rPr lang="en-US" sz="2300" b="1" i="1" dirty="0" err="1">
                <a:latin typeface="+mj-lt"/>
              </a:rPr>
              <a:t>Gada</a:t>
            </a:r>
            <a:endParaRPr lang="en-US" sz="2300" b="1" i="1" dirty="0">
              <a:latin typeface="+mj-lt"/>
            </a:endParaRPr>
          </a:p>
          <a:p>
            <a:pPr marL="0" indent="0" algn="just">
              <a:lnSpc>
                <a:spcPct val="100000"/>
              </a:lnSpc>
              <a:buNone/>
            </a:pPr>
            <a:r>
              <a:rPr lang="en-US" sz="2300" b="1" i="1" dirty="0">
                <a:latin typeface="+mj-lt"/>
              </a:rPr>
              <a:t>Email : hetal.maru@gmail.com</a:t>
            </a:r>
          </a:p>
          <a:p>
            <a:pPr marL="0" indent="0" algn="just">
              <a:lnSpc>
                <a:spcPct val="100000"/>
              </a:lnSpc>
              <a:buNone/>
            </a:pPr>
            <a:r>
              <a:rPr lang="en-US" sz="2300" b="1" i="1" dirty="0">
                <a:latin typeface="+mj-lt"/>
              </a:rPr>
              <a:t>Mobile No : +91 9022861616</a:t>
            </a:r>
          </a:p>
        </p:txBody>
      </p:sp>
    </p:spTree>
    <p:extLst>
      <p:ext uri="{BB962C8B-B14F-4D97-AF65-F5344CB8AC3E}">
        <p14:creationId xmlns:p14="http://schemas.microsoft.com/office/powerpoint/2010/main" val="321365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55912" y="6366762"/>
            <a:ext cx="2725488" cy="359378"/>
          </a:xfrm>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a:xfrm>
            <a:off x="4065168" y="6366762"/>
            <a:ext cx="4088231" cy="359378"/>
          </a:xfrm>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a:xfrm>
            <a:off x="8628312" y="6366762"/>
            <a:ext cx="2725488" cy="359378"/>
          </a:xfrm>
        </p:spPr>
        <p:txBody>
          <a:bodyPr/>
          <a:lstStyle/>
          <a:p>
            <a:pPr algn="ctr"/>
            <a:fld id="{DDE6C544-D191-447F-BB85-3DD2BD02548C}" type="slidenum">
              <a:rPr lang="en-US" smtClean="0">
                <a:latin typeface="Georgia" panose="02040502050405020303" pitchFamily="18" charset="0"/>
              </a:rPr>
              <a:pPr algn="ctr"/>
              <a:t>6</a:t>
            </a:fld>
            <a:endParaRPr lang="en-US">
              <a:latin typeface="Georgia" panose="02040502050405020303" pitchFamily="18" charset="0"/>
            </a:endParaRPr>
          </a:p>
        </p:txBody>
      </p:sp>
      <p:cxnSp>
        <p:nvCxnSpPr>
          <p:cNvPr id="8" name="Straight Connector 7"/>
          <p:cNvCxnSpPr>
            <a:cxnSpLocks/>
          </p:cNvCxnSpPr>
          <p:nvPr/>
        </p:nvCxnSpPr>
        <p:spPr>
          <a:xfrm>
            <a:off x="78722" y="636036"/>
            <a:ext cx="12113278"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flipV="1">
            <a:off x="78722" y="6307494"/>
            <a:ext cx="12113278" cy="343"/>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78756" y="37739"/>
            <a:ext cx="11465148" cy="523220"/>
          </a:xfrm>
          <a:prstGeom prst="rect">
            <a:avLst/>
          </a:prstGeom>
          <a:noFill/>
        </p:spPr>
        <p:txBody>
          <a:bodyPr wrap="square" rtlCol="0">
            <a:spAutoFit/>
          </a:bodyPr>
          <a:lstStyle/>
          <a:p>
            <a:pPr algn="ctr"/>
            <a:r>
              <a:rPr lang="en-IN" sz="2800" b="1" dirty="0">
                <a:latin typeface="+mj-lt"/>
              </a:rPr>
              <a:t>Sec 194R – TDS on </a:t>
            </a:r>
            <a:r>
              <a:rPr lang="en-US" sz="2800" b="1" dirty="0">
                <a:latin typeface="+mj-lt"/>
              </a:rPr>
              <a:t>benefit or perquisite in respect of business or profession </a:t>
            </a:r>
          </a:p>
        </p:txBody>
      </p:sp>
      <p:graphicFrame>
        <p:nvGraphicFramePr>
          <p:cNvPr id="7" name="Table 6">
            <a:extLst>
              <a:ext uri="{FF2B5EF4-FFF2-40B4-BE49-F238E27FC236}">
                <a16:creationId xmlns:a16="http://schemas.microsoft.com/office/drawing/2014/main" xmlns="" id="{7DDBED1F-6501-40B2-B111-E1E6DFE7A710}"/>
              </a:ext>
            </a:extLst>
          </p:cNvPr>
          <p:cNvGraphicFramePr>
            <a:graphicFrameLocks noGrp="1"/>
          </p:cNvGraphicFramePr>
          <p:nvPr>
            <p:extLst>
              <p:ext uri="{D42A27DB-BD31-4B8C-83A1-F6EECF244321}">
                <p14:modId xmlns:p14="http://schemas.microsoft.com/office/powerpoint/2010/main" val="349906927"/>
              </p:ext>
            </p:extLst>
          </p:nvPr>
        </p:nvGraphicFramePr>
        <p:xfrm>
          <a:off x="675036" y="751927"/>
          <a:ext cx="10868493" cy="5439677"/>
        </p:xfrm>
        <a:graphic>
          <a:graphicData uri="http://schemas.openxmlformats.org/drawingml/2006/table">
            <a:tbl>
              <a:tblPr/>
              <a:tblGrid>
                <a:gridCol w="3488269">
                  <a:extLst>
                    <a:ext uri="{9D8B030D-6E8A-4147-A177-3AD203B41FA5}">
                      <a16:colId xmlns:a16="http://schemas.microsoft.com/office/drawing/2014/main" xmlns="" val="3261344567"/>
                    </a:ext>
                  </a:extLst>
                </a:gridCol>
                <a:gridCol w="7380224">
                  <a:extLst>
                    <a:ext uri="{9D8B030D-6E8A-4147-A177-3AD203B41FA5}">
                      <a16:colId xmlns:a16="http://schemas.microsoft.com/office/drawing/2014/main" xmlns="" val="2290528209"/>
                    </a:ext>
                  </a:extLst>
                </a:gridCol>
              </a:tblGrid>
              <a:tr h="632443">
                <a:tc>
                  <a:txBody>
                    <a:bodyPr/>
                    <a:lstStyle/>
                    <a:p>
                      <a:pPr algn="l" rtl="0" fontAlgn="t"/>
                      <a:r>
                        <a:rPr lang="en-US" sz="1600" b="1" i="0" u="none" strike="noStrike" dirty="0">
                          <a:solidFill>
                            <a:srgbClr val="000000"/>
                          </a:solidFill>
                          <a:effectLst/>
                          <a:latin typeface="Calibri Light" panose="020F0302020204030204" pitchFamily="34" charset="0"/>
                        </a:rPr>
                        <a:t>Nature of transaction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1" i="0" u="none" strike="noStrike" dirty="0">
                          <a:solidFill>
                            <a:srgbClr val="000000"/>
                          </a:solidFill>
                          <a:effectLst/>
                          <a:latin typeface="Calibri Light" panose="020F0302020204030204" pitchFamily="34" charset="0"/>
                        </a:rPr>
                        <a:t>Any benefit or perquisite, whether convertible into money or not arising from business or the exercise of profession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613515539"/>
                  </a:ext>
                </a:extLst>
              </a:tr>
              <a:tr h="592892">
                <a:tc>
                  <a:txBody>
                    <a:bodyPr/>
                    <a:lstStyle/>
                    <a:p>
                      <a:pPr algn="l" rtl="0" fontAlgn="t"/>
                      <a:r>
                        <a:rPr lang="en-US" sz="1600" b="1" i="0" u="none" strike="noStrike" dirty="0">
                          <a:solidFill>
                            <a:srgbClr val="000000"/>
                          </a:solidFill>
                          <a:effectLst/>
                          <a:latin typeface="Calibri Light" panose="020F0302020204030204" pitchFamily="34" charset="0"/>
                        </a:rPr>
                        <a:t>Liability 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Person providing benefit or perquisite </a:t>
                      </a:r>
                      <a:r>
                        <a:rPr lang="en-US" sz="1600" b="1" i="0" u="none" strike="noStrike" dirty="0">
                          <a:solidFill>
                            <a:srgbClr val="000000"/>
                          </a:solidFill>
                          <a:effectLst/>
                          <a:latin typeface="Calibri Light" panose="020F0302020204030204" pitchFamily="34" charset="0"/>
                        </a:rPr>
                        <a:t>(Resident as well as Non Resident)</a:t>
                      </a:r>
                    </a:p>
                    <a:p>
                      <a:pPr algn="just" rtl="0" fontAlgn="t"/>
                      <a:r>
                        <a:rPr lang="en-US" sz="1600" b="0" i="0" u="none" strike="noStrike" dirty="0">
                          <a:solidFill>
                            <a:srgbClr val="000000"/>
                          </a:solidFill>
                          <a:effectLst/>
                          <a:latin typeface="Calibri Light" panose="020F0302020204030204" pitchFamily="34" charset="0"/>
                        </a:rPr>
                        <a:t>In case of Company, company itself including Principal officer</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395179888"/>
                  </a:ext>
                </a:extLst>
              </a:tr>
              <a:tr h="510579">
                <a:tc>
                  <a:txBody>
                    <a:bodyPr/>
                    <a:lstStyle/>
                    <a:p>
                      <a:pPr algn="l" rtl="0" fontAlgn="t"/>
                      <a:r>
                        <a:rPr lang="en-US" sz="1600" b="1" i="0" u="none" strike="noStrike" dirty="0">
                          <a:solidFill>
                            <a:srgbClr val="000000"/>
                          </a:solidFill>
                          <a:effectLst/>
                          <a:latin typeface="Calibri Light" panose="020F0302020204030204" pitchFamily="34" charset="0"/>
                        </a:rPr>
                        <a:t>TDS to be deducted in case of</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rtl="0" fontAlgn="t"/>
                      <a:r>
                        <a:rPr lang="en-US" sz="1600" b="0" i="0" u="none" strike="noStrike" dirty="0">
                          <a:solidFill>
                            <a:srgbClr val="000000"/>
                          </a:solidFill>
                          <a:effectLst/>
                          <a:latin typeface="Calibri Light" panose="020F0302020204030204" pitchFamily="34" charset="0"/>
                        </a:rPr>
                        <a:t>A person </a:t>
                      </a:r>
                      <a:r>
                        <a:rPr lang="en-US" sz="1600" b="1" i="0" u="none" strike="noStrike" dirty="0">
                          <a:solidFill>
                            <a:srgbClr val="000000"/>
                          </a:solidFill>
                          <a:effectLst/>
                          <a:latin typeface="Calibri Light" panose="020F0302020204030204" pitchFamily="34" charset="0"/>
                        </a:rPr>
                        <a:t>Resident in India</a:t>
                      </a:r>
                      <a:endParaRPr lang="en-US" sz="16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1527860751"/>
                  </a:ext>
                </a:extLst>
              </a:tr>
              <a:tr h="732252">
                <a:tc>
                  <a:txBody>
                    <a:bodyPr/>
                    <a:lstStyle/>
                    <a:p>
                      <a:pPr algn="l" rtl="0" fontAlgn="t"/>
                      <a:r>
                        <a:rPr lang="en-US" sz="1600" b="1" i="0" u="none" strike="noStrike" dirty="0">
                          <a:solidFill>
                            <a:srgbClr val="000000"/>
                          </a:solidFill>
                          <a:effectLst/>
                          <a:latin typeface="Calibri Light" panose="020F0302020204030204" pitchFamily="34" charset="0"/>
                        </a:rPr>
                        <a:t>TDS not to be deducted in case of</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Recipient being </a:t>
                      </a:r>
                      <a:r>
                        <a:rPr lang="en-US" sz="1600" b="1" i="0" u="none" strike="noStrike" dirty="0">
                          <a:solidFill>
                            <a:srgbClr val="000000"/>
                          </a:solidFill>
                          <a:effectLst/>
                          <a:latin typeface="Calibri Light" panose="020F0302020204030204" pitchFamily="34" charset="0"/>
                        </a:rPr>
                        <a:t>Individual or HUF </a:t>
                      </a:r>
                      <a:r>
                        <a:rPr lang="en-US" sz="1600" b="0" i="0" u="none" strike="noStrike" dirty="0">
                          <a:solidFill>
                            <a:srgbClr val="000000"/>
                          </a:solidFill>
                          <a:effectLst/>
                          <a:latin typeface="Calibri Light" panose="020F0302020204030204" pitchFamily="34" charset="0"/>
                        </a:rPr>
                        <a:t>whose total sales, turnover or gross receipts </a:t>
                      </a:r>
                      <a:r>
                        <a:rPr lang="en-US" sz="1600" b="1" i="0" u="none" strike="noStrike" dirty="0">
                          <a:solidFill>
                            <a:srgbClr val="000000"/>
                          </a:solidFill>
                          <a:effectLst/>
                          <a:latin typeface="Calibri Light" panose="020F0302020204030204" pitchFamily="34" charset="0"/>
                        </a:rPr>
                        <a:t>does not exceed Rs. 1 crore in case of business </a:t>
                      </a:r>
                      <a:r>
                        <a:rPr lang="en-US" sz="1600" b="0" i="0" u="none" strike="noStrike" dirty="0">
                          <a:solidFill>
                            <a:srgbClr val="000000"/>
                          </a:solidFill>
                          <a:effectLst/>
                          <a:latin typeface="Calibri Light" panose="020F0302020204030204" pitchFamily="34" charset="0"/>
                        </a:rPr>
                        <a:t>and </a:t>
                      </a:r>
                      <a:r>
                        <a:rPr lang="en-US" sz="1600" b="1" i="0" u="none" strike="noStrike" dirty="0">
                          <a:solidFill>
                            <a:srgbClr val="000000"/>
                          </a:solidFill>
                          <a:effectLst/>
                          <a:latin typeface="Calibri Light" panose="020F0302020204030204" pitchFamily="34" charset="0"/>
                        </a:rPr>
                        <a:t>does not exceed Rs. 50 lakhs in case of profession </a:t>
                      </a:r>
                      <a:r>
                        <a:rPr lang="en-US" sz="1600" b="0" i="0" u="none" strike="noStrike" dirty="0">
                          <a:solidFill>
                            <a:srgbClr val="000000"/>
                          </a:solidFill>
                          <a:effectLst/>
                          <a:latin typeface="Calibri Light" panose="020F0302020204030204" pitchFamily="34" charset="0"/>
                        </a:rPr>
                        <a:t>during the FY.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50232097"/>
                  </a:ext>
                </a:extLst>
              </a:tr>
              <a:tr h="592892">
                <a:tc>
                  <a:txBody>
                    <a:bodyPr/>
                    <a:lstStyle/>
                    <a:p>
                      <a:pPr algn="l" rtl="0" fontAlgn="t"/>
                      <a:r>
                        <a:rPr lang="en-US" sz="1600" b="1" i="0" u="none" strike="noStrike" dirty="0">
                          <a:solidFill>
                            <a:srgbClr val="000000"/>
                          </a:solidFill>
                          <a:effectLst/>
                          <a:latin typeface="Calibri Light" panose="020F0302020204030204" pitchFamily="34" charset="0"/>
                        </a:rPr>
                        <a:t>Threshold Limit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dirty="0">
                          <a:solidFill>
                            <a:srgbClr val="000000"/>
                          </a:solidFill>
                          <a:effectLst/>
                          <a:latin typeface="Calibri Light" panose="020F0302020204030204" pitchFamily="34" charset="0"/>
                        </a:rPr>
                        <a:t>Value or aggregate of value of benefit or perquisite exceeding Rs. 20,000/- during a financial year</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880500985"/>
                  </a:ext>
                </a:extLst>
              </a:tr>
              <a:tr h="301007">
                <a:tc>
                  <a:txBody>
                    <a:bodyPr/>
                    <a:lstStyle/>
                    <a:p>
                      <a:pPr algn="l" rtl="0" fontAlgn="t"/>
                      <a:r>
                        <a:rPr lang="en-US" sz="1600" b="1" i="0" u="none" strike="noStrike" dirty="0">
                          <a:solidFill>
                            <a:srgbClr val="000000"/>
                          </a:solidFill>
                          <a:effectLst/>
                          <a:latin typeface="Calibri Light" panose="020F0302020204030204" pitchFamily="34" charset="0"/>
                        </a:rPr>
                        <a:t>Rate of TDS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10% on value of benefit or perquisite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46762619"/>
                  </a:ext>
                </a:extLst>
              </a:tr>
              <a:tr h="340984">
                <a:tc>
                  <a:txBody>
                    <a:bodyPr/>
                    <a:lstStyle/>
                    <a:p>
                      <a:pPr algn="l" rtl="0" fontAlgn="t"/>
                      <a:r>
                        <a:rPr lang="en-US" sz="1600" b="1" i="0" u="none" strike="noStrike" dirty="0">
                          <a:solidFill>
                            <a:srgbClr val="000000"/>
                          </a:solidFill>
                          <a:effectLst/>
                          <a:latin typeface="Calibri Light" panose="020F0302020204030204" pitchFamily="34" charset="0"/>
                        </a:rPr>
                        <a:t>Time of deductibility</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dirty="0">
                          <a:solidFill>
                            <a:srgbClr val="000000"/>
                          </a:solidFill>
                          <a:effectLst/>
                          <a:latin typeface="Calibri Light" panose="020F0302020204030204" pitchFamily="34" charset="0"/>
                        </a:rPr>
                        <a:t>Before providing Benefit or </a:t>
                      </a:r>
                      <a:r>
                        <a:rPr lang="en-US" sz="1600" b="0" i="0" u="none" strike="noStrike" dirty="0" smtClean="0">
                          <a:solidFill>
                            <a:srgbClr val="000000"/>
                          </a:solidFill>
                          <a:effectLst/>
                          <a:latin typeface="Calibri Light" panose="020F0302020204030204" pitchFamily="34" charset="0"/>
                        </a:rPr>
                        <a:t>Perquisite. </a:t>
                      </a:r>
                      <a:endParaRPr lang="en-US" sz="16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xmlns="" val="2997369520"/>
                  </a:ext>
                </a:extLst>
              </a:tr>
              <a:tr h="301007">
                <a:tc>
                  <a:txBody>
                    <a:bodyPr/>
                    <a:lstStyle/>
                    <a:p>
                      <a:pPr algn="l" rtl="0" fontAlgn="t"/>
                      <a:r>
                        <a:rPr lang="en-US" sz="1600" b="1" i="0" u="none" strike="noStrike" dirty="0">
                          <a:solidFill>
                            <a:srgbClr val="000000"/>
                          </a:solidFill>
                          <a:effectLst/>
                          <a:latin typeface="Calibri Light" panose="020F0302020204030204" pitchFamily="34" charset="0"/>
                        </a:rPr>
                        <a:t>Applicable from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1st July, 2022 (Threshold limit to be determined for FY 2022-23, though liability to deduct TDS only on benefit / perquisites on after 1</a:t>
                      </a:r>
                      <a:r>
                        <a:rPr lang="en-US" sz="1600" b="0" i="0" u="none" strike="noStrike" baseline="30000" dirty="0">
                          <a:solidFill>
                            <a:srgbClr val="000000"/>
                          </a:solidFill>
                          <a:effectLst/>
                          <a:latin typeface="Calibri Light" panose="020F0302020204030204" pitchFamily="34" charset="0"/>
                        </a:rPr>
                        <a:t>st</a:t>
                      </a:r>
                      <a:r>
                        <a:rPr lang="en-US" sz="1600" b="0" i="0" u="none" strike="noStrike" dirty="0">
                          <a:solidFill>
                            <a:srgbClr val="000000"/>
                          </a:solidFill>
                          <a:effectLst/>
                          <a:latin typeface="Calibri Light" panose="020F0302020204030204" pitchFamily="34" charset="0"/>
                        </a:rPr>
                        <a:t> July, 2022)</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00492401"/>
                  </a:ext>
                </a:extLst>
              </a:tr>
              <a:tr h="301007">
                <a:tc>
                  <a:txBody>
                    <a:bodyPr/>
                    <a:lstStyle/>
                    <a:p>
                      <a:pPr algn="l" rtl="0" fontAlgn="t"/>
                      <a:r>
                        <a:rPr lang="en-US" sz="1600" b="1" i="0" u="none" strike="noStrike" dirty="0" smtClean="0">
                          <a:solidFill>
                            <a:srgbClr val="000000"/>
                          </a:solidFill>
                          <a:effectLst/>
                          <a:latin typeface="Calibri Light" panose="020F0302020204030204" pitchFamily="34" charset="0"/>
                        </a:rPr>
                        <a:t>Lower</a:t>
                      </a:r>
                      <a:r>
                        <a:rPr lang="en-US" sz="1600" b="1" i="0" u="none" strike="noStrike" baseline="0" dirty="0" smtClean="0">
                          <a:solidFill>
                            <a:srgbClr val="000000"/>
                          </a:solidFill>
                          <a:effectLst/>
                          <a:latin typeface="Calibri Light" panose="020F0302020204030204" pitchFamily="34" charset="0"/>
                        </a:rPr>
                        <a:t> TDS Application </a:t>
                      </a:r>
                      <a:endParaRPr lang="en-US" sz="1600" b="1"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just" rtl="0" fontAlgn="t"/>
                      <a:r>
                        <a:rPr lang="en-US" sz="1600" b="0" i="0" u="none" strike="noStrike" dirty="0" smtClean="0">
                          <a:solidFill>
                            <a:srgbClr val="000000"/>
                          </a:solidFill>
                          <a:effectLst/>
                          <a:latin typeface="Calibri Light" panose="020F0302020204030204" pitchFamily="34" charset="0"/>
                        </a:rPr>
                        <a:t>No reference</a:t>
                      </a:r>
                      <a:r>
                        <a:rPr lang="en-US" sz="1600" b="0" i="0" u="none" strike="noStrike" baseline="0" dirty="0" smtClean="0">
                          <a:solidFill>
                            <a:srgbClr val="000000"/>
                          </a:solidFill>
                          <a:effectLst/>
                          <a:latin typeface="Calibri Light" panose="020F0302020204030204" pitchFamily="34" charset="0"/>
                        </a:rPr>
                        <a:t> of Sec 194R in Sec 197 which means no application can be made for Lower or NIL TDS and TDS deduction to be undertaken mandatorily</a:t>
                      </a:r>
                      <a:endParaRPr lang="en-US" sz="16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301007">
                <a:tc>
                  <a:txBody>
                    <a:bodyPr/>
                    <a:lstStyle/>
                    <a:p>
                      <a:pPr algn="l" rtl="0" fontAlgn="t"/>
                      <a:r>
                        <a:rPr lang="en-US" sz="1600" b="1" i="0" u="none" strike="noStrike" dirty="0" smtClean="0">
                          <a:solidFill>
                            <a:srgbClr val="000000"/>
                          </a:solidFill>
                          <a:effectLst/>
                          <a:latin typeface="Calibri Light" panose="020F0302020204030204" pitchFamily="34" charset="0"/>
                        </a:rPr>
                        <a:t>Tax</a:t>
                      </a:r>
                      <a:r>
                        <a:rPr lang="en-US" sz="1600" b="1" i="0" u="none" strike="noStrike" baseline="0" dirty="0" smtClean="0">
                          <a:solidFill>
                            <a:srgbClr val="000000"/>
                          </a:solidFill>
                          <a:effectLst/>
                          <a:latin typeface="Calibri Light" panose="020F0302020204030204" pitchFamily="34" charset="0"/>
                        </a:rPr>
                        <a:t> deduction in certain circumstance</a:t>
                      </a:r>
                      <a:endParaRPr lang="en-US" sz="1600" b="1"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just" rtl="0" fontAlgn="t"/>
                      <a:r>
                        <a:rPr lang="en-US" sz="1600" b="0" i="0" u="none" strike="noStrike" dirty="0" smtClean="0">
                          <a:solidFill>
                            <a:srgbClr val="000000"/>
                          </a:solidFill>
                          <a:effectLst/>
                          <a:latin typeface="Calibri Light" panose="020F0302020204030204" pitchFamily="34" charset="0"/>
                        </a:rPr>
                        <a:t>Benefit / Perquisite in kind or partly in cash and partly in kind and cash is insufficient</a:t>
                      </a:r>
                      <a:r>
                        <a:rPr lang="en-US" sz="1600" b="0" i="0" u="none" strike="noStrike" baseline="0" dirty="0" smtClean="0">
                          <a:solidFill>
                            <a:srgbClr val="000000"/>
                          </a:solidFill>
                          <a:effectLst/>
                          <a:latin typeface="Calibri Light" panose="020F0302020204030204" pitchFamily="34" charset="0"/>
                        </a:rPr>
                        <a:t> to deduct TDS, then service provider to ensure tax has been paid before providing the benefit / perquisite. </a:t>
                      </a:r>
                      <a:endParaRPr lang="en-US" sz="16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073379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7</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13628" y="751344"/>
            <a:ext cx="11729843" cy="5355312"/>
          </a:xfrm>
          <a:prstGeom prst="rect">
            <a:avLst/>
          </a:prstGeom>
          <a:noFill/>
        </p:spPr>
        <p:txBody>
          <a:bodyPr wrap="square" rtlCol="0">
            <a:spAutoFit/>
          </a:bodyPr>
          <a:lstStyle/>
          <a:p>
            <a:pPr marL="342900" indent="-342900" algn="just">
              <a:buFont typeface="Arial" panose="020B0604020202020204" pitchFamily="34" charset="0"/>
              <a:buChar char="•"/>
            </a:pPr>
            <a:r>
              <a:rPr lang="en-US" dirty="0">
                <a:latin typeface="+mj-lt"/>
              </a:rPr>
              <a:t>Guidelines issued in the form of </a:t>
            </a:r>
            <a:r>
              <a:rPr lang="en-US" b="1" dirty="0">
                <a:latin typeface="+mj-lt"/>
              </a:rPr>
              <a:t>Circular no. 12/2022 dated 16</a:t>
            </a:r>
            <a:r>
              <a:rPr lang="en-US" b="1" baseline="30000" dirty="0">
                <a:latin typeface="+mj-lt"/>
              </a:rPr>
              <a:t>th</a:t>
            </a:r>
            <a:r>
              <a:rPr lang="en-US" b="1" dirty="0">
                <a:latin typeface="+mj-lt"/>
              </a:rPr>
              <a:t> June, 2022</a:t>
            </a:r>
            <a:r>
              <a:rPr lang="en-US" dirty="0">
                <a:latin typeface="+mj-lt"/>
              </a:rPr>
              <a:t> and </a:t>
            </a:r>
            <a:r>
              <a:rPr lang="en-US" b="1" dirty="0">
                <a:latin typeface="+mj-lt"/>
              </a:rPr>
              <a:t>Circular no. 18/2022 dated 13</a:t>
            </a:r>
            <a:r>
              <a:rPr lang="en-US" b="1" baseline="30000" dirty="0">
                <a:latin typeface="+mj-lt"/>
              </a:rPr>
              <a:t>th</a:t>
            </a:r>
            <a:r>
              <a:rPr lang="en-US" b="1" dirty="0">
                <a:latin typeface="+mj-lt"/>
              </a:rPr>
              <a:t> September, 2022</a:t>
            </a:r>
            <a:r>
              <a:rPr lang="en-US" dirty="0">
                <a:latin typeface="+mj-lt"/>
              </a:rPr>
              <a:t> for removing difficulties</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b="1" dirty="0">
                <a:latin typeface="+mj-lt"/>
              </a:rPr>
              <a:t>Power of a Circular</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b="1" dirty="0">
                <a:latin typeface="+mj-lt"/>
              </a:rPr>
              <a:t>Binding on Revenue authorities but not on the tax payer</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Circulars are issued </a:t>
            </a:r>
            <a:r>
              <a:rPr lang="en-US" b="1" dirty="0">
                <a:latin typeface="+mj-lt"/>
              </a:rPr>
              <a:t>to give more clarity of the statutory provisions but cannot go beyond them</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Circulars </a:t>
            </a:r>
            <a:r>
              <a:rPr lang="en-US" b="1" dirty="0">
                <a:latin typeface="+mj-lt"/>
              </a:rPr>
              <a:t>cannot expand </a:t>
            </a:r>
            <a:r>
              <a:rPr lang="en-US" dirty="0">
                <a:latin typeface="+mj-lt"/>
              </a:rPr>
              <a:t>the scope of the statutory provisions</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Circulars </a:t>
            </a:r>
            <a:r>
              <a:rPr lang="en-US" b="1" dirty="0">
                <a:latin typeface="+mj-lt"/>
              </a:rPr>
              <a:t>cannot go beyond </a:t>
            </a:r>
            <a:r>
              <a:rPr lang="en-US" dirty="0">
                <a:latin typeface="+mj-lt"/>
              </a:rPr>
              <a:t>the law interpreted by High Court and Supreme Court</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Guidelines issued under Sec 194R can be </a:t>
            </a:r>
            <a:r>
              <a:rPr lang="en-US" b="1" dirty="0">
                <a:latin typeface="+mj-lt"/>
              </a:rPr>
              <a:t>binding only to the extent they are removing difficulties</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194R – FAQs </a:t>
            </a:r>
            <a:r>
              <a:rPr lang="en-US" sz="2800" b="1" dirty="0">
                <a:latin typeface="+mj-lt"/>
              </a:rPr>
              <a:t>issued in Circular for removing difficulties</a:t>
            </a:r>
          </a:p>
        </p:txBody>
      </p:sp>
    </p:spTree>
    <p:extLst>
      <p:ext uri="{BB962C8B-B14F-4D97-AF65-F5344CB8AC3E}">
        <p14:creationId xmlns:p14="http://schemas.microsoft.com/office/powerpoint/2010/main" val="3310844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8</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13628" y="751344"/>
            <a:ext cx="11729843" cy="5355312"/>
          </a:xfrm>
          <a:prstGeom prst="rect">
            <a:avLst/>
          </a:prstGeom>
          <a:noFill/>
        </p:spPr>
        <p:txBody>
          <a:bodyPr wrap="square" rtlCol="0">
            <a:spAutoFit/>
          </a:bodyPr>
          <a:lstStyle/>
          <a:p>
            <a:pPr marL="342900" indent="-342900" algn="just">
              <a:buFont typeface="Arial" panose="020B0604020202020204" pitchFamily="34" charset="0"/>
              <a:buChar char="•"/>
            </a:pPr>
            <a:r>
              <a:rPr lang="en-US" b="1" dirty="0">
                <a:latin typeface="+mj-lt"/>
              </a:rPr>
              <a:t>FAQ 1 – Whether necessary to check that the amount of benefit or perquisite is taxable under Sec 28(iv)</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b="1" dirty="0">
                <a:latin typeface="+mj-lt"/>
              </a:rPr>
              <a:t>As per FAQ </a:t>
            </a:r>
            <a:r>
              <a:rPr lang="en-US" dirty="0">
                <a:latin typeface="+mj-lt"/>
              </a:rPr>
              <a:t>– No requirement to check taxability under Sec 28(iv), could be taxable under any other Section. Comparison to provisions of Sec 195 where the words used are “any sum chargeable to tax”. No such words used in Sec 194R</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Sec 4(2) of the Act provides that </a:t>
            </a:r>
            <a:r>
              <a:rPr lang="en-US" b="1" dirty="0">
                <a:latin typeface="+mj-lt"/>
              </a:rPr>
              <a:t>in respect of income chargeable under sub-section (1) of section 4</a:t>
            </a:r>
            <a:r>
              <a:rPr lang="en-US" dirty="0">
                <a:latin typeface="+mj-lt"/>
              </a:rPr>
              <a:t>, the income tax shall be deducted at source or paid in advance, where it is so deductible or payable under any provision of the Act.</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Section 190(1) of the Act provides for deduction of tax at source in respect of the income.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TDS alternative to tax collection should be deducted only if income element present in the transaction</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FAQ 1 contrary to law where TDS to be deducted only on income element</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FAQ 1 </a:t>
            </a:r>
            <a:r>
              <a:rPr lang="en-US" dirty="0" smtClean="0">
                <a:latin typeface="+mj-lt"/>
              </a:rPr>
              <a:t>completely contrary </a:t>
            </a:r>
            <a:r>
              <a:rPr lang="en-US" dirty="0">
                <a:latin typeface="+mj-lt"/>
              </a:rPr>
              <a:t>to intent as reflected in Memorandum and Finance Ministers Speech</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194R – FAQs </a:t>
            </a:r>
            <a:r>
              <a:rPr lang="en-US" sz="2800" b="1" dirty="0">
                <a:latin typeface="+mj-lt"/>
              </a:rPr>
              <a:t>issued in Circular for removing difficulties</a:t>
            </a:r>
          </a:p>
        </p:txBody>
      </p:sp>
    </p:spTree>
    <p:extLst>
      <p:ext uri="{BB962C8B-B14F-4D97-AF65-F5344CB8AC3E}">
        <p14:creationId xmlns:p14="http://schemas.microsoft.com/office/powerpoint/2010/main" val="2831179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09 November, 2022</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(C) CGCA &amp; Associates LLP</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9</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13628" y="751344"/>
            <a:ext cx="11729843" cy="6463308"/>
          </a:xfrm>
          <a:prstGeom prst="rect">
            <a:avLst/>
          </a:prstGeom>
          <a:noFill/>
        </p:spPr>
        <p:txBody>
          <a:bodyPr wrap="square" rtlCol="0">
            <a:spAutoFit/>
          </a:bodyPr>
          <a:lstStyle/>
          <a:p>
            <a:pPr marL="342900" indent="-342900" algn="just">
              <a:buFont typeface="Arial" panose="020B0604020202020204" pitchFamily="34" charset="0"/>
              <a:buChar char="•"/>
            </a:pPr>
            <a:r>
              <a:rPr lang="en-US" b="1" dirty="0">
                <a:latin typeface="+mj-lt"/>
              </a:rPr>
              <a:t>FAQ 2 – Whether benefit or Perquisite must be in kind</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b="1" dirty="0">
                <a:latin typeface="+mj-lt"/>
              </a:rPr>
              <a:t>As per FAQ </a:t>
            </a:r>
            <a:r>
              <a:rPr lang="en-US" dirty="0">
                <a:latin typeface="+mj-lt"/>
              </a:rPr>
              <a:t>– Covers all the 3 scenarios – Benefit or Perquisite in cash,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Benefit or Perquisite in kind, </a:t>
            </a:r>
            <a:r>
              <a:rPr lang="en-US" dirty="0">
                <a:latin typeface="+mj-lt"/>
              </a:rPr>
              <a:t>Benefit or Perquisite partly in cash or in kind</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The words used in Sec 194R – benefit or perquisite – whether convertible in money or not – implies benefit in kind (as interpreted by SC in Mahinda &amp; Mahindra – 404 ITR 1</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The Circular cannot expand the scope of the Section beyond the law interpreted by the SC.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b="1" dirty="0">
                <a:latin typeface="+mj-lt"/>
              </a:rPr>
              <a:t>FAQ 3 – Whether benefit or Perquisite can be in the form of Capital Asset</a:t>
            </a:r>
          </a:p>
          <a:p>
            <a:pPr marL="342900" indent="-342900" algn="just">
              <a:buFont typeface="Arial" panose="020B0604020202020204" pitchFamily="34" charset="0"/>
              <a:buChar char="•"/>
            </a:pPr>
            <a:endParaRPr lang="en-US" b="1" dirty="0">
              <a:latin typeface="+mj-lt"/>
            </a:endParaRPr>
          </a:p>
          <a:p>
            <a:pPr marL="342900" indent="-342900" algn="just">
              <a:buFont typeface="Arial" panose="020B0604020202020204" pitchFamily="34" charset="0"/>
              <a:buChar char="•"/>
            </a:pPr>
            <a:r>
              <a:rPr lang="en-US" b="1" dirty="0">
                <a:latin typeface="+mj-lt"/>
              </a:rPr>
              <a:t>As per FAQ </a:t>
            </a:r>
            <a:r>
              <a:rPr lang="en-US" dirty="0">
                <a:latin typeface="+mj-lt"/>
              </a:rPr>
              <a:t>– Covers benefit or perquisite in form of Capital Asset.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As per various judicial pronouncements, benefit or perquisite in form of Capital Asset is taxable under Sec 28(iv).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Depreciation on capital Asset – Yes provided the benefit / perquisite is offered as income by the recipient under the head Business – </a:t>
            </a:r>
            <a:r>
              <a:rPr lang="en-US" b="1" dirty="0">
                <a:latin typeface="+mj-lt"/>
              </a:rPr>
              <a:t>clarified under FAQ 5 of Circular no 18/2022 dated 13</a:t>
            </a:r>
            <a:r>
              <a:rPr lang="en-US" b="1" baseline="30000" dirty="0">
                <a:latin typeface="+mj-lt"/>
              </a:rPr>
              <a:t>th</a:t>
            </a:r>
            <a:r>
              <a:rPr lang="en-US" b="1" dirty="0">
                <a:latin typeface="+mj-lt"/>
              </a:rPr>
              <a:t> September, 2022</a:t>
            </a:r>
          </a:p>
          <a:p>
            <a:pPr marL="342900" indent="-342900" algn="just">
              <a:buFont typeface="Arial" panose="020B0604020202020204" pitchFamily="34" charset="0"/>
              <a:buChar char="•"/>
            </a:pPr>
            <a:endParaRPr lang="en-US" b="1"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xmlns=""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194R – FAQs </a:t>
            </a:r>
            <a:r>
              <a:rPr lang="en-US" sz="2800" b="1" dirty="0">
                <a:latin typeface="+mj-lt"/>
              </a:rPr>
              <a:t>issued in Circular for removing difficulties</a:t>
            </a:r>
          </a:p>
        </p:txBody>
      </p:sp>
    </p:spTree>
    <p:extLst>
      <p:ext uri="{BB962C8B-B14F-4D97-AF65-F5344CB8AC3E}">
        <p14:creationId xmlns:p14="http://schemas.microsoft.com/office/powerpoint/2010/main" val="966444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2917</TotalTime>
  <Words>8537</Words>
  <Application>Microsoft Office PowerPoint</Application>
  <PresentationFormat>Custom</PresentationFormat>
  <Paragraphs>1075</Paragraphs>
  <Slides>51</Slides>
  <Notes>51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HP</cp:lastModifiedBy>
  <cp:revision>969</cp:revision>
  <dcterms:created xsi:type="dcterms:W3CDTF">2021-05-05T13:06:28Z</dcterms:created>
  <dcterms:modified xsi:type="dcterms:W3CDTF">2023-05-24T09:43:45Z</dcterms:modified>
</cp:coreProperties>
</file>